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1" r:id="rId2"/>
    <p:sldId id="272" r:id="rId3"/>
    <p:sldId id="265" r:id="rId4"/>
    <p:sldId id="271" r:id="rId5"/>
    <p:sldId id="267" r:id="rId6"/>
    <p:sldId id="275" r:id="rId7"/>
    <p:sldId id="277" r:id="rId8"/>
    <p:sldId id="278" r:id="rId9"/>
    <p:sldId id="270" r:id="rId10"/>
    <p:sldId id="268" r:id="rId11"/>
    <p:sldId id="279" r:id="rId12"/>
    <p:sldId id="273" r:id="rId13"/>
    <p:sldId id="274" r:id="rId14"/>
    <p:sldId id="281" r:id="rId15"/>
    <p:sldId id="264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나눔스퀘어" panose="020B0600000101010101" pitchFamily="34" charset="-127"/>
      <p:regular r:id="rId21"/>
      <p:bold r:id="rId22"/>
      <p:italic r:id="rId23"/>
      <p:boldItalic r:id="rId24"/>
    </p:embeddedFont>
    <p:embeddedFont>
      <p:font typeface="나눔스퀘어 ExtraBold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성수" initials="김성" lastIdx="1" clrIdx="0">
    <p:extLst>
      <p:ext uri="{19B8F6BF-5375-455C-9EA6-DF929625EA0E}">
        <p15:presenceInfo xmlns:p15="http://schemas.microsoft.com/office/powerpoint/2012/main" userId="9086844f070f8f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C49D"/>
    <a:srgbClr val="383859"/>
    <a:srgbClr val="E9E9E9"/>
    <a:srgbClr val="FFFFFF"/>
    <a:srgbClr val="E3AB83"/>
    <a:srgbClr val="7F7FAF"/>
    <a:srgbClr val="3A3A5D"/>
    <a:srgbClr val="BB6753"/>
    <a:srgbClr val="278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87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2020. 7. 2.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2020. 7. 2.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73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C0515DCD-3B6C-432F-9585-B63F656FFE09}"/>
              </a:ext>
            </a:extLst>
          </p:cNvPr>
          <p:cNvSpPr/>
          <p:nvPr userDrawn="1"/>
        </p:nvSpPr>
        <p:spPr>
          <a:xfrm>
            <a:off x="300038" y="0"/>
            <a:ext cx="11891962" cy="6858000"/>
          </a:xfrm>
          <a:custGeom>
            <a:avLst/>
            <a:gdLst>
              <a:gd name="connsiteX0" fmla="*/ 57142 w 11891962"/>
              <a:gd name="connsiteY0" fmla="*/ 0 h 6858000"/>
              <a:gd name="connsiteX1" fmla="*/ 11891962 w 11891962"/>
              <a:gd name="connsiteY1" fmla="*/ 0 h 6858000"/>
              <a:gd name="connsiteX2" fmla="*/ 11891962 w 11891962"/>
              <a:gd name="connsiteY2" fmla="*/ 3335297 h 6858000"/>
              <a:gd name="connsiteX3" fmla="*/ 11806510 w 11891962"/>
              <a:gd name="connsiteY3" fmla="*/ 3524311 h 6858000"/>
              <a:gd name="connsiteX4" fmla="*/ 7761242 w 11891962"/>
              <a:gd name="connsiteY4" fmla="*/ 6846199 h 6858000"/>
              <a:gd name="connsiteX5" fmla="*/ 7710108 w 11891962"/>
              <a:gd name="connsiteY5" fmla="*/ 6858000 h 6858000"/>
              <a:gd name="connsiteX6" fmla="*/ 4708719 w 11891962"/>
              <a:gd name="connsiteY6" fmla="*/ 6858000 h 6858000"/>
              <a:gd name="connsiteX7" fmla="*/ 4657584 w 11891962"/>
              <a:gd name="connsiteY7" fmla="*/ 6846199 h 6858000"/>
              <a:gd name="connsiteX8" fmla="*/ 0 w 11891962"/>
              <a:gd name="connsiteY8" fmla="*/ 832274 h 6858000"/>
              <a:gd name="connsiteX9" fmla="*/ 32059 w 11891962"/>
              <a:gd name="connsiteY9" fmla="*/ 197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91962" h="6858000">
                <a:moveTo>
                  <a:pt x="57142" y="0"/>
                </a:moveTo>
                <a:lnTo>
                  <a:pt x="11891962" y="0"/>
                </a:lnTo>
                <a:lnTo>
                  <a:pt x="11891962" y="3335297"/>
                </a:lnTo>
                <a:lnTo>
                  <a:pt x="11806510" y="3524311"/>
                </a:lnTo>
                <a:cubicBezTo>
                  <a:pt x="11021692" y="5153075"/>
                  <a:pt x="9546861" y="6386779"/>
                  <a:pt x="7761242" y="6846199"/>
                </a:cubicBezTo>
                <a:lnTo>
                  <a:pt x="7710108" y="6858000"/>
                </a:lnTo>
                <a:lnTo>
                  <a:pt x="4708719" y="6858000"/>
                </a:lnTo>
                <a:lnTo>
                  <a:pt x="4657584" y="6846199"/>
                </a:lnTo>
                <a:cubicBezTo>
                  <a:pt x="1979156" y="6157070"/>
                  <a:pt x="0" y="3725800"/>
                  <a:pt x="0" y="832274"/>
                </a:cubicBezTo>
                <a:cubicBezTo>
                  <a:pt x="0" y="617939"/>
                  <a:pt x="10860" y="406140"/>
                  <a:pt x="32059" y="197398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5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2F4110-A5B5-4325-AACA-F2F095EFD860}"/>
              </a:ext>
            </a:extLst>
          </p:cNvPr>
          <p:cNvSpPr/>
          <p:nvPr userDrawn="1"/>
        </p:nvSpPr>
        <p:spPr>
          <a:xfrm>
            <a:off x="807494" y="457199"/>
            <a:ext cx="10597106" cy="5943602"/>
          </a:xfrm>
          <a:prstGeom prst="roundRect">
            <a:avLst>
              <a:gd name="adj" fmla="val 2070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886" y="2069319"/>
            <a:ext cx="4066230" cy="1924276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115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139700" dist="177800" dir="4620000" algn="tl" rotWithShape="0">
                    <a:prstClr val="black">
                      <a:alpha val="23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Orbit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95287" y="3929355"/>
            <a:ext cx="3221525" cy="287126"/>
          </a:xfrm>
          <a:prstGeom prst="roundRect">
            <a:avLst>
              <a:gd name="adj" fmla="val 14455"/>
            </a:avLst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A3A5D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8443" y="5791362"/>
            <a:ext cx="1775210" cy="480588"/>
          </a:xfrm>
        </p:spPr>
        <p:txBody>
          <a:bodyPr/>
          <a:lstStyle>
            <a:lvl1pPr algn="dist">
              <a:lnSpc>
                <a:spcPct val="150000"/>
              </a:lnSpc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4E0E382-4FDB-4943-BC06-AF3F79224745}"/>
              </a:ext>
            </a:extLst>
          </p:cNvPr>
          <p:cNvSpPr/>
          <p:nvPr userDrawn="1"/>
        </p:nvSpPr>
        <p:spPr>
          <a:xfrm rot="10800000">
            <a:off x="0" y="0"/>
            <a:ext cx="11891962" cy="6858000"/>
          </a:xfrm>
          <a:custGeom>
            <a:avLst/>
            <a:gdLst>
              <a:gd name="connsiteX0" fmla="*/ 57142 w 11891962"/>
              <a:gd name="connsiteY0" fmla="*/ 0 h 6858000"/>
              <a:gd name="connsiteX1" fmla="*/ 11891962 w 11891962"/>
              <a:gd name="connsiteY1" fmla="*/ 0 h 6858000"/>
              <a:gd name="connsiteX2" fmla="*/ 11891962 w 11891962"/>
              <a:gd name="connsiteY2" fmla="*/ 3335297 h 6858000"/>
              <a:gd name="connsiteX3" fmla="*/ 11806510 w 11891962"/>
              <a:gd name="connsiteY3" fmla="*/ 3524311 h 6858000"/>
              <a:gd name="connsiteX4" fmla="*/ 7761242 w 11891962"/>
              <a:gd name="connsiteY4" fmla="*/ 6846199 h 6858000"/>
              <a:gd name="connsiteX5" fmla="*/ 7710108 w 11891962"/>
              <a:gd name="connsiteY5" fmla="*/ 6858000 h 6858000"/>
              <a:gd name="connsiteX6" fmla="*/ 4708719 w 11891962"/>
              <a:gd name="connsiteY6" fmla="*/ 6858000 h 6858000"/>
              <a:gd name="connsiteX7" fmla="*/ 4657584 w 11891962"/>
              <a:gd name="connsiteY7" fmla="*/ 6846199 h 6858000"/>
              <a:gd name="connsiteX8" fmla="*/ 0 w 11891962"/>
              <a:gd name="connsiteY8" fmla="*/ 832274 h 6858000"/>
              <a:gd name="connsiteX9" fmla="*/ 32059 w 11891962"/>
              <a:gd name="connsiteY9" fmla="*/ 197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91962" h="6858000">
                <a:moveTo>
                  <a:pt x="57142" y="0"/>
                </a:moveTo>
                <a:lnTo>
                  <a:pt x="11891962" y="0"/>
                </a:lnTo>
                <a:lnTo>
                  <a:pt x="11891962" y="3335297"/>
                </a:lnTo>
                <a:lnTo>
                  <a:pt x="11806510" y="3524311"/>
                </a:lnTo>
                <a:cubicBezTo>
                  <a:pt x="11021692" y="5153075"/>
                  <a:pt x="9546861" y="6386779"/>
                  <a:pt x="7761242" y="6846199"/>
                </a:cubicBezTo>
                <a:lnTo>
                  <a:pt x="7710108" y="6858000"/>
                </a:lnTo>
                <a:lnTo>
                  <a:pt x="4708719" y="6858000"/>
                </a:lnTo>
                <a:lnTo>
                  <a:pt x="4657584" y="6846199"/>
                </a:lnTo>
                <a:cubicBezTo>
                  <a:pt x="1979156" y="6157070"/>
                  <a:pt x="0" y="3725800"/>
                  <a:pt x="0" y="832274"/>
                </a:cubicBezTo>
                <a:cubicBezTo>
                  <a:pt x="0" y="617939"/>
                  <a:pt x="10860" y="406140"/>
                  <a:pt x="32059" y="197398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5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C6F923-CB7E-42FE-BD09-AD17433E6F90}"/>
              </a:ext>
            </a:extLst>
          </p:cNvPr>
          <p:cNvSpPr/>
          <p:nvPr userDrawn="1"/>
        </p:nvSpPr>
        <p:spPr>
          <a:xfrm>
            <a:off x="807494" y="457199"/>
            <a:ext cx="10597106" cy="5943602"/>
          </a:xfrm>
          <a:prstGeom prst="roundRect">
            <a:avLst>
              <a:gd name="adj" fmla="val 2070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1080" y="3133866"/>
            <a:ext cx="1782433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E4A4DF-4C23-4669-B155-341B68A3BD2A}"/>
              </a:ext>
            </a:extLst>
          </p:cNvPr>
          <p:cNvSpPr/>
          <p:nvPr userDrawn="1"/>
        </p:nvSpPr>
        <p:spPr>
          <a:xfrm>
            <a:off x="3381152" y="457199"/>
            <a:ext cx="8023447" cy="5943602"/>
          </a:xfrm>
          <a:prstGeom prst="roundRect">
            <a:avLst>
              <a:gd name="adj" fmla="val 140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99796" y="3325948"/>
            <a:ext cx="3900452" cy="206104"/>
          </a:xfrm>
        </p:spPr>
        <p:txBody>
          <a:bodyPr/>
          <a:lstStyle>
            <a:lvl1pPr algn="dist">
              <a:defRPr lang="en-US" altLang="ko-KR" sz="500" b="1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DESIGNED BY L@RGO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01A99B3-9B59-42CD-B4BF-52227CC5BC5A}"/>
              </a:ext>
            </a:extLst>
          </p:cNvPr>
          <p:cNvCxnSpPr/>
          <p:nvPr userDrawn="1"/>
        </p:nvCxnSpPr>
        <p:spPr>
          <a:xfrm>
            <a:off x="11095444" y="457199"/>
            <a:ext cx="0" cy="5943602"/>
          </a:xfrm>
          <a:prstGeom prst="line">
            <a:avLst/>
          </a:prstGeom>
          <a:ln>
            <a:solidFill>
              <a:srgbClr val="383859">
                <a:alpha val="1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638B26-A935-4D9E-843B-7EC7C7D1F769}"/>
              </a:ext>
            </a:extLst>
          </p:cNvPr>
          <p:cNvGrpSpPr/>
          <p:nvPr userDrawn="1"/>
        </p:nvGrpSpPr>
        <p:grpSpPr>
          <a:xfrm>
            <a:off x="66675" y="5507887"/>
            <a:ext cx="1566622" cy="423825"/>
            <a:chOff x="11201400" y="959672"/>
            <a:chExt cx="312128" cy="31115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6BE8A6B-F95D-4CD4-8572-73F5BDB7B113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959672"/>
              <a:ext cx="312128" cy="0"/>
            </a:xfrm>
            <a:prstGeom prst="line">
              <a:avLst/>
            </a:prstGeom>
            <a:ln w="130175" cap="sq">
              <a:solidFill>
                <a:srgbClr val="E7C4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097F972-11D3-4024-9E7D-6AFB338C9D84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1118507"/>
              <a:ext cx="312128" cy="0"/>
            </a:xfrm>
            <a:prstGeom prst="line">
              <a:avLst/>
            </a:prstGeom>
            <a:ln w="130175" cap="sq">
              <a:solidFill>
                <a:srgbClr val="E7C4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21958F-4D21-4F17-91DB-461187EF78E7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1270822"/>
              <a:ext cx="312128" cy="0"/>
            </a:xfrm>
            <a:prstGeom prst="line">
              <a:avLst/>
            </a:prstGeom>
            <a:ln w="130175" cap="sq">
              <a:solidFill>
                <a:srgbClr val="E7C4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8252A6A-9DCE-4FEB-92F6-54D938E76B63}"/>
              </a:ext>
            </a:extLst>
          </p:cNvPr>
          <p:cNvSpPr/>
          <p:nvPr userDrawn="1"/>
        </p:nvSpPr>
        <p:spPr>
          <a:xfrm>
            <a:off x="300038" y="0"/>
            <a:ext cx="11891962" cy="6858000"/>
          </a:xfrm>
          <a:custGeom>
            <a:avLst/>
            <a:gdLst>
              <a:gd name="connsiteX0" fmla="*/ 57142 w 11891962"/>
              <a:gd name="connsiteY0" fmla="*/ 0 h 6858000"/>
              <a:gd name="connsiteX1" fmla="*/ 11891962 w 11891962"/>
              <a:gd name="connsiteY1" fmla="*/ 0 h 6858000"/>
              <a:gd name="connsiteX2" fmla="*/ 11891962 w 11891962"/>
              <a:gd name="connsiteY2" fmla="*/ 3335297 h 6858000"/>
              <a:gd name="connsiteX3" fmla="*/ 11806510 w 11891962"/>
              <a:gd name="connsiteY3" fmla="*/ 3524311 h 6858000"/>
              <a:gd name="connsiteX4" fmla="*/ 7761242 w 11891962"/>
              <a:gd name="connsiteY4" fmla="*/ 6846199 h 6858000"/>
              <a:gd name="connsiteX5" fmla="*/ 7710108 w 11891962"/>
              <a:gd name="connsiteY5" fmla="*/ 6858000 h 6858000"/>
              <a:gd name="connsiteX6" fmla="*/ 4708719 w 11891962"/>
              <a:gd name="connsiteY6" fmla="*/ 6858000 h 6858000"/>
              <a:gd name="connsiteX7" fmla="*/ 4657584 w 11891962"/>
              <a:gd name="connsiteY7" fmla="*/ 6846199 h 6858000"/>
              <a:gd name="connsiteX8" fmla="*/ 0 w 11891962"/>
              <a:gd name="connsiteY8" fmla="*/ 832274 h 6858000"/>
              <a:gd name="connsiteX9" fmla="*/ 32059 w 11891962"/>
              <a:gd name="connsiteY9" fmla="*/ 197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91962" h="6858000">
                <a:moveTo>
                  <a:pt x="57142" y="0"/>
                </a:moveTo>
                <a:lnTo>
                  <a:pt x="11891962" y="0"/>
                </a:lnTo>
                <a:lnTo>
                  <a:pt x="11891962" y="3335297"/>
                </a:lnTo>
                <a:lnTo>
                  <a:pt x="11806510" y="3524311"/>
                </a:lnTo>
                <a:cubicBezTo>
                  <a:pt x="11021692" y="5153075"/>
                  <a:pt x="9546861" y="6386779"/>
                  <a:pt x="7761242" y="6846199"/>
                </a:cubicBezTo>
                <a:lnTo>
                  <a:pt x="7710108" y="6858000"/>
                </a:lnTo>
                <a:lnTo>
                  <a:pt x="4708719" y="6858000"/>
                </a:lnTo>
                <a:lnTo>
                  <a:pt x="4657584" y="6846199"/>
                </a:lnTo>
                <a:cubicBezTo>
                  <a:pt x="1979156" y="6157070"/>
                  <a:pt x="0" y="3725800"/>
                  <a:pt x="0" y="832274"/>
                </a:cubicBezTo>
                <a:cubicBezTo>
                  <a:pt x="0" y="617939"/>
                  <a:pt x="10860" y="406140"/>
                  <a:pt x="32059" y="197398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5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40C5E9-A600-4B28-A540-43F73EF4950B}"/>
              </a:ext>
            </a:extLst>
          </p:cNvPr>
          <p:cNvGrpSpPr/>
          <p:nvPr userDrawn="1"/>
        </p:nvGrpSpPr>
        <p:grpSpPr>
          <a:xfrm>
            <a:off x="10535268" y="843826"/>
            <a:ext cx="1587562" cy="546823"/>
            <a:chOff x="11201400" y="959672"/>
            <a:chExt cx="312128" cy="31115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1B95CCF-4480-4913-B942-AA76FDE316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959672"/>
              <a:ext cx="312128" cy="0"/>
            </a:xfrm>
            <a:prstGeom prst="line">
              <a:avLst/>
            </a:prstGeom>
            <a:ln w="149225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DAD8CC2-D5A9-4A04-81E9-0776DEA33A04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1118507"/>
              <a:ext cx="312128" cy="0"/>
            </a:xfrm>
            <a:prstGeom prst="line">
              <a:avLst/>
            </a:prstGeom>
            <a:ln w="149225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E169DA4-0AE3-4E2A-B242-146BEE79C505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1270822"/>
              <a:ext cx="312128" cy="0"/>
            </a:xfrm>
            <a:prstGeom prst="line">
              <a:avLst/>
            </a:prstGeom>
            <a:ln w="149225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0F7C6A-40F7-4BC6-BE7A-48F38A3D90ED}"/>
              </a:ext>
            </a:extLst>
          </p:cNvPr>
          <p:cNvSpPr/>
          <p:nvPr userDrawn="1"/>
        </p:nvSpPr>
        <p:spPr>
          <a:xfrm flipH="1">
            <a:off x="2437328" y="6097236"/>
            <a:ext cx="7317337" cy="538986"/>
          </a:xfrm>
          <a:prstGeom prst="roundRect">
            <a:avLst>
              <a:gd name="adj" fmla="val 24514"/>
            </a:avLst>
          </a:prstGeom>
          <a:solidFill>
            <a:schemeClr val="bg1"/>
          </a:solidFill>
          <a:ln w="12700">
            <a:noFill/>
          </a:ln>
          <a:effectLst>
            <a:outerShdw blurRad="381000" dist="584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807494" y="457199"/>
            <a:ext cx="10597106" cy="5943602"/>
          </a:xfrm>
          <a:prstGeom prst="roundRect">
            <a:avLst>
              <a:gd name="adj" fmla="val 2070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57784B-48B8-402E-90DF-40F977BC39D1}"/>
              </a:ext>
            </a:extLst>
          </p:cNvPr>
          <p:cNvSpPr/>
          <p:nvPr userDrawn="1"/>
        </p:nvSpPr>
        <p:spPr>
          <a:xfrm>
            <a:off x="928688" y="585788"/>
            <a:ext cx="10343860" cy="5686424"/>
          </a:xfrm>
          <a:prstGeom prst="roundRect">
            <a:avLst>
              <a:gd name="adj" fmla="val 140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0973371" y="5719800"/>
            <a:ext cx="993141" cy="993141"/>
          </a:xfrm>
          <a:prstGeom prst="donut">
            <a:avLst>
              <a:gd name="adj" fmla="val 23581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90218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360" y="1406510"/>
            <a:ext cx="2297271" cy="257998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0623" y="6400622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2558779"/>
            <a:ext cx="9390178" cy="2394854"/>
          </a:xfrm>
          <a:noFill/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E40FC3-1A63-46C5-BC53-4A3A737E4FE0}"/>
              </a:ext>
            </a:extLst>
          </p:cNvPr>
          <p:cNvSpPr/>
          <p:nvPr userDrawn="1"/>
        </p:nvSpPr>
        <p:spPr>
          <a:xfrm>
            <a:off x="11068845" y="6020356"/>
            <a:ext cx="539988" cy="53998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16371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C1F969F-9DCB-42EC-875D-9FF0B661042F}"/>
              </a:ext>
            </a:extLst>
          </p:cNvPr>
          <p:cNvSpPr/>
          <p:nvPr userDrawn="1"/>
        </p:nvSpPr>
        <p:spPr>
          <a:xfrm rot="10800000">
            <a:off x="0" y="0"/>
            <a:ext cx="11891962" cy="6858000"/>
          </a:xfrm>
          <a:custGeom>
            <a:avLst/>
            <a:gdLst>
              <a:gd name="connsiteX0" fmla="*/ 57142 w 11891962"/>
              <a:gd name="connsiteY0" fmla="*/ 0 h 6858000"/>
              <a:gd name="connsiteX1" fmla="*/ 11891962 w 11891962"/>
              <a:gd name="connsiteY1" fmla="*/ 0 h 6858000"/>
              <a:gd name="connsiteX2" fmla="*/ 11891962 w 11891962"/>
              <a:gd name="connsiteY2" fmla="*/ 3335297 h 6858000"/>
              <a:gd name="connsiteX3" fmla="*/ 11806510 w 11891962"/>
              <a:gd name="connsiteY3" fmla="*/ 3524311 h 6858000"/>
              <a:gd name="connsiteX4" fmla="*/ 7761242 w 11891962"/>
              <a:gd name="connsiteY4" fmla="*/ 6846199 h 6858000"/>
              <a:gd name="connsiteX5" fmla="*/ 7710108 w 11891962"/>
              <a:gd name="connsiteY5" fmla="*/ 6858000 h 6858000"/>
              <a:gd name="connsiteX6" fmla="*/ 4708719 w 11891962"/>
              <a:gd name="connsiteY6" fmla="*/ 6858000 h 6858000"/>
              <a:gd name="connsiteX7" fmla="*/ 4657584 w 11891962"/>
              <a:gd name="connsiteY7" fmla="*/ 6846199 h 6858000"/>
              <a:gd name="connsiteX8" fmla="*/ 0 w 11891962"/>
              <a:gd name="connsiteY8" fmla="*/ 832274 h 6858000"/>
              <a:gd name="connsiteX9" fmla="*/ 32059 w 11891962"/>
              <a:gd name="connsiteY9" fmla="*/ 197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91962" h="6858000">
                <a:moveTo>
                  <a:pt x="57142" y="0"/>
                </a:moveTo>
                <a:lnTo>
                  <a:pt x="11891962" y="0"/>
                </a:lnTo>
                <a:lnTo>
                  <a:pt x="11891962" y="3335297"/>
                </a:lnTo>
                <a:lnTo>
                  <a:pt x="11806510" y="3524311"/>
                </a:lnTo>
                <a:cubicBezTo>
                  <a:pt x="11021692" y="5153075"/>
                  <a:pt x="9546861" y="6386779"/>
                  <a:pt x="7761242" y="6846199"/>
                </a:cubicBezTo>
                <a:lnTo>
                  <a:pt x="7710108" y="6858000"/>
                </a:lnTo>
                <a:lnTo>
                  <a:pt x="4708719" y="6858000"/>
                </a:lnTo>
                <a:lnTo>
                  <a:pt x="4657584" y="6846199"/>
                </a:lnTo>
                <a:cubicBezTo>
                  <a:pt x="1979156" y="6157070"/>
                  <a:pt x="0" y="3725800"/>
                  <a:pt x="0" y="832274"/>
                </a:cubicBezTo>
                <a:cubicBezTo>
                  <a:pt x="0" y="617939"/>
                  <a:pt x="10860" y="406140"/>
                  <a:pt x="32059" y="197398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5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0F7C6A-40F7-4BC6-BE7A-48F38A3D90ED}"/>
              </a:ext>
            </a:extLst>
          </p:cNvPr>
          <p:cNvSpPr/>
          <p:nvPr userDrawn="1"/>
        </p:nvSpPr>
        <p:spPr>
          <a:xfrm flipH="1">
            <a:off x="2437328" y="6097236"/>
            <a:ext cx="7317337" cy="538986"/>
          </a:xfrm>
          <a:prstGeom prst="roundRect">
            <a:avLst>
              <a:gd name="adj" fmla="val 24514"/>
            </a:avLst>
          </a:prstGeom>
          <a:solidFill>
            <a:schemeClr val="bg1"/>
          </a:solidFill>
          <a:ln w="12700">
            <a:noFill/>
          </a:ln>
          <a:effectLst>
            <a:outerShdw blurRad="381000" dist="584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1FC983F-86C6-462A-B27C-D7731FF77DFA}"/>
              </a:ext>
            </a:extLst>
          </p:cNvPr>
          <p:cNvSpPr/>
          <p:nvPr userDrawn="1"/>
        </p:nvSpPr>
        <p:spPr>
          <a:xfrm>
            <a:off x="807494" y="457199"/>
            <a:ext cx="10597106" cy="5943602"/>
          </a:xfrm>
          <a:prstGeom prst="roundRect">
            <a:avLst>
              <a:gd name="adj" fmla="val 207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005348" y="217497"/>
            <a:ext cx="671504" cy="671504"/>
          </a:xfrm>
          <a:prstGeom prst="donut">
            <a:avLst>
              <a:gd name="adj" fmla="val 23581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90218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360" y="1406510"/>
            <a:ext cx="2297271" cy="257998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0623" y="6400622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2558779"/>
            <a:ext cx="9390178" cy="2394854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E40FC3-1A63-46C5-BC53-4A3A737E4FE0}"/>
              </a:ext>
            </a:extLst>
          </p:cNvPr>
          <p:cNvSpPr/>
          <p:nvPr userDrawn="1"/>
        </p:nvSpPr>
        <p:spPr>
          <a:xfrm>
            <a:off x="11123614" y="6091000"/>
            <a:ext cx="430450" cy="43045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16371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7" name="원형: 비어 있음 26">
            <a:extLst>
              <a:ext uri="{FF2B5EF4-FFF2-40B4-BE49-F238E27FC236}">
                <a16:creationId xmlns:a16="http://schemas.microsoft.com/office/drawing/2014/main" id="{258A55C4-7BC5-4882-8547-4CC20EE9B5BB}"/>
              </a:ext>
            </a:extLst>
          </p:cNvPr>
          <p:cNvSpPr/>
          <p:nvPr userDrawn="1"/>
        </p:nvSpPr>
        <p:spPr>
          <a:xfrm>
            <a:off x="921906" y="571656"/>
            <a:ext cx="259194" cy="259194"/>
          </a:xfrm>
          <a:prstGeom prst="donut">
            <a:avLst>
              <a:gd name="adj" fmla="val 42463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5196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4932" y="2153010"/>
            <a:ext cx="6324741" cy="1924276"/>
          </a:xfrm>
        </p:spPr>
        <p:txBody>
          <a:bodyPr/>
          <a:lstStyle/>
          <a:p>
            <a:r>
              <a:rPr lang="ko-KR" altLang="en-US" sz="4800" dirty="0"/>
              <a:t>메신저 피싱 예방 및 분석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6975" y="4110141"/>
            <a:ext cx="3582426" cy="287126"/>
          </a:xfrm>
          <a:noFill/>
        </p:spPr>
        <p:txBody>
          <a:bodyPr lIns="0" rIns="0"/>
          <a:lstStyle/>
          <a:p>
            <a:pPr algn="ctr"/>
            <a:r>
              <a:rPr lang="en-US" altLang="ko-KR" sz="1400" b="0" dirty="0">
                <a:solidFill>
                  <a:schemeClr val="bg1"/>
                </a:solidFill>
              </a:rPr>
              <a:t>2020-1 </a:t>
            </a:r>
            <a:r>
              <a:rPr lang="ko-KR" altLang="en-US" sz="1400" b="0" dirty="0" err="1">
                <a:solidFill>
                  <a:schemeClr val="bg1"/>
                </a:solidFill>
              </a:rPr>
              <a:t>빅데이터응용보안</a:t>
            </a:r>
            <a:r>
              <a:rPr lang="ko-KR" altLang="en-US" sz="1400" b="0" dirty="0">
                <a:solidFill>
                  <a:schemeClr val="bg1"/>
                </a:solidFill>
              </a:rPr>
              <a:t> 기획발표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365" y="4468483"/>
            <a:ext cx="2148004" cy="1704363"/>
          </a:xfrm>
        </p:spPr>
        <p:txBody>
          <a:bodyPr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7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조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김성수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박세환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이승환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969A2EE-3617-42AB-A527-10FDC50671EB}"/>
              </a:ext>
            </a:extLst>
          </p:cNvPr>
          <p:cNvSpPr/>
          <p:nvPr/>
        </p:nvSpPr>
        <p:spPr>
          <a:xfrm>
            <a:off x="9369673" y="4150332"/>
            <a:ext cx="2476662" cy="2476662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1007173" y="685154"/>
            <a:ext cx="763989" cy="76398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10297464" y="5082838"/>
            <a:ext cx="1281479" cy="128147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5BC5138-9B3B-4D19-A9EB-93566F248F48}"/>
              </a:ext>
            </a:extLst>
          </p:cNvPr>
          <p:cNvSpPr/>
          <p:nvPr/>
        </p:nvSpPr>
        <p:spPr>
          <a:xfrm>
            <a:off x="11526203" y="454209"/>
            <a:ext cx="365760" cy="365760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485365" y="6215608"/>
            <a:ext cx="187693" cy="187693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7E2163-928F-4564-9F10-7F61F360DCE8}"/>
              </a:ext>
            </a:extLst>
          </p:cNvPr>
          <p:cNvGrpSpPr/>
          <p:nvPr/>
        </p:nvGrpSpPr>
        <p:grpSpPr>
          <a:xfrm>
            <a:off x="3044931" y="2250831"/>
            <a:ext cx="6324741" cy="1718182"/>
            <a:chOff x="4401178" y="2019718"/>
            <a:chExt cx="3315634" cy="235131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C4D5A91-779A-42D9-A790-46CC8FB897F0}"/>
                </a:ext>
              </a:extLst>
            </p:cNvPr>
            <p:cNvCxnSpPr/>
            <p:nvPr/>
          </p:nvCxnSpPr>
          <p:spPr>
            <a:xfrm>
              <a:off x="4401178" y="2019718"/>
              <a:ext cx="3315634" cy="0"/>
            </a:xfrm>
            <a:prstGeom prst="line">
              <a:avLst/>
            </a:prstGeom>
            <a:ln w="9525" cap="rnd">
              <a:solidFill>
                <a:srgbClr val="E3AB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370AD7-F862-44CF-8978-D802681930AC}"/>
                </a:ext>
              </a:extLst>
            </p:cNvPr>
            <p:cNvCxnSpPr/>
            <p:nvPr/>
          </p:nvCxnSpPr>
          <p:spPr>
            <a:xfrm>
              <a:off x="4401178" y="4371032"/>
              <a:ext cx="3315634" cy="0"/>
            </a:xfrm>
            <a:prstGeom prst="line">
              <a:avLst/>
            </a:prstGeom>
            <a:ln w="9525" cap="rnd">
              <a:solidFill>
                <a:srgbClr val="E3AB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779" y="756672"/>
            <a:ext cx="1646436" cy="567808"/>
          </a:xfrm>
        </p:spPr>
        <p:txBody>
          <a:bodyPr/>
          <a:lstStyle/>
          <a:p>
            <a:r>
              <a:rPr lang="ko-KR" altLang="en-US" dirty="0">
                <a:solidFill>
                  <a:srgbClr val="383859"/>
                </a:solidFill>
              </a:rPr>
              <a:t>모델 구축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10</a:t>
            </a:fld>
            <a:endParaRPr lang="ko-KR" altLang="en-US" sz="1200" b="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E131BF-AEC1-2B42-AFD5-70101BD6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55" y="2572314"/>
            <a:ext cx="2995634" cy="2395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DA7F8054-B8AA-7942-A51C-E32BFD94FD9A}"/>
              </a:ext>
            </a:extLst>
          </p:cNvPr>
          <p:cNvSpPr txBox="1">
            <a:spLocks/>
          </p:cNvSpPr>
          <p:nvPr/>
        </p:nvSpPr>
        <p:spPr>
          <a:xfrm>
            <a:off x="2682550" y="1776266"/>
            <a:ext cx="2083444" cy="605462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383859"/>
                </a:solidFill>
              </a:rPr>
              <a:t>CNN</a:t>
            </a:r>
            <a:endParaRPr lang="ko-KR" altLang="en-US" sz="2800" dirty="0">
              <a:solidFill>
                <a:srgbClr val="383859"/>
              </a:solidFill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2CADA166-6D16-994D-8287-14B3F2360946}"/>
              </a:ext>
            </a:extLst>
          </p:cNvPr>
          <p:cNvSpPr txBox="1">
            <a:spLocks/>
          </p:cNvSpPr>
          <p:nvPr/>
        </p:nvSpPr>
        <p:spPr>
          <a:xfrm>
            <a:off x="6905885" y="1776266"/>
            <a:ext cx="2867870" cy="605462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383859"/>
                </a:solidFill>
              </a:rPr>
              <a:t>Bidirectional LSTM</a:t>
            </a:r>
            <a:endParaRPr lang="ko-KR" altLang="en-US" sz="2800" dirty="0">
              <a:solidFill>
                <a:srgbClr val="383859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4F8328-F2B0-6E4E-BA9C-95B69C89F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685" y="2572305"/>
            <a:ext cx="2995634" cy="239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제목 3">
            <a:extLst>
              <a:ext uri="{FF2B5EF4-FFF2-40B4-BE49-F238E27FC236}">
                <a16:creationId xmlns:a16="http://schemas.microsoft.com/office/drawing/2014/main" id="{C9BF6587-7DB0-3640-B0D5-59276B2BA0A8}"/>
              </a:ext>
            </a:extLst>
          </p:cNvPr>
          <p:cNvSpPr txBox="1">
            <a:spLocks/>
          </p:cNvSpPr>
          <p:nvPr/>
        </p:nvSpPr>
        <p:spPr>
          <a:xfrm>
            <a:off x="5240399" y="3346967"/>
            <a:ext cx="1646436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dirty="0">
                <a:solidFill>
                  <a:srgbClr val="383859"/>
                </a:solidFill>
              </a:rPr>
              <a:t>+</a:t>
            </a:r>
            <a:endParaRPr lang="ko-KR" altLang="en-US" sz="7200" dirty="0">
              <a:solidFill>
                <a:srgbClr val="383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779" y="756672"/>
            <a:ext cx="1646436" cy="567808"/>
          </a:xfrm>
        </p:spPr>
        <p:txBody>
          <a:bodyPr/>
          <a:lstStyle/>
          <a:p>
            <a:r>
              <a:rPr lang="ko-KR" altLang="en-US" dirty="0">
                <a:solidFill>
                  <a:srgbClr val="383859"/>
                </a:solidFill>
              </a:rPr>
              <a:t>모델 구축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11</a:t>
            </a:fld>
            <a:endParaRPr lang="ko-KR" altLang="en-US" sz="1200" b="0" dirty="0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E91A3B20-A515-2C4C-88CE-107A38718048}"/>
              </a:ext>
            </a:extLst>
          </p:cNvPr>
          <p:cNvSpPr txBox="1">
            <a:spLocks/>
          </p:cNvSpPr>
          <p:nvPr/>
        </p:nvSpPr>
        <p:spPr>
          <a:xfrm>
            <a:off x="9864083" y="2434923"/>
            <a:ext cx="942978" cy="2350097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383859"/>
                </a:solidFill>
              </a:rPr>
              <a:t>Output</a:t>
            </a:r>
          </a:p>
          <a:p>
            <a:r>
              <a:rPr lang="en-US" altLang="ko-KR" sz="2000" dirty="0">
                <a:solidFill>
                  <a:srgbClr val="383859"/>
                </a:solidFill>
              </a:rPr>
              <a:t>0</a:t>
            </a:r>
          </a:p>
          <a:p>
            <a:r>
              <a:rPr lang="en-US" altLang="ko-KR" sz="2000" dirty="0">
                <a:solidFill>
                  <a:srgbClr val="383859"/>
                </a:solidFill>
              </a:rPr>
              <a:t>1</a:t>
            </a:r>
          </a:p>
          <a:p>
            <a:r>
              <a:rPr lang="en-US" altLang="ko-KR" sz="2000" dirty="0">
                <a:solidFill>
                  <a:srgbClr val="383859"/>
                </a:solidFill>
              </a:rPr>
              <a:t>0</a:t>
            </a:r>
          </a:p>
          <a:p>
            <a:r>
              <a:rPr lang="en-US" altLang="ko-KR" sz="2000" dirty="0">
                <a:solidFill>
                  <a:srgbClr val="383859"/>
                </a:solidFill>
              </a:rPr>
              <a:t>1</a:t>
            </a:r>
          </a:p>
          <a:p>
            <a:r>
              <a:rPr lang="en-US" altLang="ko-KR" sz="2000" dirty="0">
                <a:solidFill>
                  <a:srgbClr val="383859"/>
                </a:solidFill>
              </a:rPr>
              <a:t>…</a:t>
            </a:r>
            <a:endParaRPr lang="ko-KR" altLang="en-US" sz="2000" dirty="0">
              <a:solidFill>
                <a:srgbClr val="383859"/>
              </a:solidFill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D6B89DEB-47D3-3246-ABD7-BD91FE5889D1}"/>
              </a:ext>
            </a:extLst>
          </p:cNvPr>
          <p:cNvSpPr/>
          <p:nvPr/>
        </p:nvSpPr>
        <p:spPr>
          <a:xfrm>
            <a:off x="1264276" y="3276609"/>
            <a:ext cx="559222" cy="41909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B91DBEF9-B824-DB45-A36B-DDBC55E2CB74}"/>
              </a:ext>
            </a:extLst>
          </p:cNvPr>
          <p:cNvSpPr/>
          <p:nvPr/>
        </p:nvSpPr>
        <p:spPr>
          <a:xfrm>
            <a:off x="2010219" y="2121693"/>
            <a:ext cx="409575" cy="2957513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58D7C692-0711-2F4B-A5DC-3B671656D634}"/>
              </a:ext>
            </a:extLst>
          </p:cNvPr>
          <p:cNvSpPr/>
          <p:nvPr/>
        </p:nvSpPr>
        <p:spPr>
          <a:xfrm>
            <a:off x="3275893" y="2121692"/>
            <a:ext cx="732954" cy="2957513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2761D38E-A341-A344-A60D-369D3C1C3CA6}"/>
              </a:ext>
            </a:extLst>
          </p:cNvPr>
          <p:cNvSpPr/>
          <p:nvPr/>
        </p:nvSpPr>
        <p:spPr>
          <a:xfrm>
            <a:off x="4796431" y="2121691"/>
            <a:ext cx="409575" cy="2957513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제목 3">
            <a:extLst>
              <a:ext uri="{FF2B5EF4-FFF2-40B4-BE49-F238E27FC236}">
                <a16:creationId xmlns:a16="http://schemas.microsoft.com/office/drawing/2014/main" id="{D6C4B2B3-CCE2-B646-B174-C16863096CC1}"/>
              </a:ext>
            </a:extLst>
          </p:cNvPr>
          <p:cNvSpPr txBox="1">
            <a:spLocks/>
          </p:cNvSpPr>
          <p:nvPr/>
        </p:nvSpPr>
        <p:spPr>
          <a:xfrm>
            <a:off x="1521426" y="1513934"/>
            <a:ext cx="1387160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rgbClr val="383859"/>
                </a:solidFill>
              </a:rPr>
              <a:t>Word Embedding</a:t>
            </a:r>
            <a:endParaRPr lang="ko-KR" altLang="en-US" sz="1600" dirty="0">
              <a:solidFill>
                <a:srgbClr val="383859"/>
              </a:solidFill>
            </a:endParaRPr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699859E2-4A1C-EF4F-BAC9-39EA3D6FB231}"/>
              </a:ext>
            </a:extLst>
          </p:cNvPr>
          <p:cNvSpPr txBox="1">
            <a:spLocks/>
          </p:cNvSpPr>
          <p:nvPr/>
        </p:nvSpPr>
        <p:spPr>
          <a:xfrm>
            <a:off x="2315556" y="2766384"/>
            <a:ext cx="110747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383859"/>
                </a:solidFill>
              </a:rPr>
              <a:t>Dropout </a:t>
            </a:r>
          </a:p>
        </p:txBody>
      </p:sp>
      <p:sp>
        <p:nvSpPr>
          <p:cNvPr id="28" name="제목 3">
            <a:extLst>
              <a:ext uri="{FF2B5EF4-FFF2-40B4-BE49-F238E27FC236}">
                <a16:creationId xmlns:a16="http://schemas.microsoft.com/office/drawing/2014/main" id="{AA8EC64B-C1B2-A046-97CE-13B7D3D97666}"/>
              </a:ext>
            </a:extLst>
          </p:cNvPr>
          <p:cNvSpPr txBox="1">
            <a:spLocks/>
          </p:cNvSpPr>
          <p:nvPr/>
        </p:nvSpPr>
        <p:spPr>
          <a:xfrm>
            <a:off x="5796971" y="1492782"/>
            <a:ext cx="1958737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rgbClr val="383859"/>
                </a:solidFill>
              </a:rPr>
              <a:t>Bidirectional LSTM</a:t>
            </a:r>
            <a:endParaRPr lang="ko-KR" altLang="en-US" sz="1600" dirty="0">
              <a:solidFill>
                <a:srgbClr val="383859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ED5E41BE-60AF-0D41-8A11-54F721088FEE}"/>
              </a:ext>
            </a:extLst>
          </p:cNvPr>
          <p:cNvSpPr/>
          <p:nvPr/>
        </p:nvSpPr>
        <p:spPr>
          <a:xfrm>
            <a:off x="2620085" y="3276614"/>
            <a:ext cx="559222" cy="41909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제목 3">
            <a:extLst>
              <a:ext uri="{FF2B5EF4-FFF2-40B4-BE49-F238E27FC236}">
                <a16:creationId xmlns:a16="http://schemas.microsoft.com/office/drawing/2014/main" id="{2B1C8B1D-5CFE-994C-BE4D-E6984BADBE9F}"/>
              </a:ext>
            </a:extLst>
          </p:cNvPr>
          <p:cNvSpPr txBox="1">
            <a:spLocks/>
          </p:cNvSpPr>
          <p:nvPr/>
        </p:nvSpPr>
        <p:spPr>
          <a:xfrm>
            <a:off x="3192132" y="1510790"/>
            <a:ext cx="900476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rgbClr val="383859"/>
                </a:solidFill>
              </a:rPr>
              <a:t>CNN</a:t>
            </a:r>
            <a:endParaRPr lang="ko-KR" altLang="en-US" sz="1600" dirty="0">
              <a:solidFill>
                <a:srgbClr val="383859"/>
              </a:solidFill>
            </a:endParaRPr>
          </a:p>
        </p:txBody>
      </p:sp>
      <p:sp>
        <p:nvSpPr>
          <p:cNvPr id="31" name="제목 3">
            <a:extLst>
              <a:ext uri="{FF2B5EF4-FFF2-40B4-BE49-F238E27FC236}">
                <a16:creationId xmlns:a16="http://schemas.microsoft.com/office/drawing/2014/main" id="{E222F16A-B3D4-404D-AFBD-9933B37CE983}"/>
              </a:ext>
            </a:extLst>
          </p:cNvPr>
          <p:cNvSpPr txBox="1">
            <a:spLocks/>
          </p:cNvSpPr>
          <p:nvPr/>
        </p:nvSpPr>
        <p:spPr>
          <a:xfrm>
            <a:off x="3250562" y="5148248"/>
            <a:ext cx="1470929" cy="111840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383859"/>
                </a:solidFill>
              </a:rPr>
              <a:t>Filter: 128</a:t>
            </a:r>
          </a:p>
          <a:p>
            <a:pPr algn="l"/>
            <a:r>
              <a:rPr lang="en-US" altLang="ko-KR" sz="1600" dirty="0">
                <a:solidFill>
                  <a:srgbClr val="383859"/>
                </a:solidFill>
              </a:rPr>
              <a:t>Kernel size: 5</a:t>
            </a:r>
          </a:p>
          <a:p>
            <a:pPr algn="l"/>
            <a:r>
              <a:rPr lang="en-US" altLang="ko-KR" sz="1600" dirty="0">
                <a:solidFill>
                  <a:srgbClr val="383859"/>
                </a:solidFill>
              </a:rPr>
              <a:t>Strides=1</a:t>
            </a:r>
          </a:p>
          <a:p>
            <a:pPr algn="l"/>
            <a:r>
              <a:rPr lang="en-US" altLang="ko-KR" sz="1600" dirty="0">
                <a:solidFill>
                  <a:srgbClr val="383859"/>
                </a:solidFill>
              </a:rPr>
              <a:t>Act: </a:t>
            </a:r>
            <a:r>
              <a:rPr lang="en-US" altLang="ko-KR" sz="1600" dirty="0" err="1">
                <a:solidFill>
                  <a:srgbClr val="383859"/>
                </a:solidFill>
              </a:rPr>
              <a:t>Lelu</a:t>
            </a:r>
            <a:endParaRPr lang="ko-KR" altLang="en-US" sz="1600" dirty="0">
              <a:solidFill>
                <a:srgbClr val="383859"/>
              </a:solidFill>
            </a:endParaRPr>
          </a:p>
        </p:txBody>
      </p:sp>
      <p:sp>
        <p:nvSpPr>
          <p:cNvPr id="32" name="제목 3">
            <a:extLst>
              <a:ext uri="{FF2B5EF4-FFF2-40B4-BE49-F238E27FC236}">
                <a16:creationId xmlns:a16="http://schemas.microsoft.com/office/drawing/2014/main" id="{044A6189-7ED7-A941-A0AE-EFA5C89447C2}"/>
              </a:ext>
            </a:extLst>
          </p:cNvPr>
          <p:cNvSpPr txBox="1">
            <a:spLocks/>
          </p:cNvSpPr>
          <p:nvPr/>
        </p:nvSpPr>
        <p:spPr>
          <a:xfrm>
            <a:off x="1338660" y="5126937"/>
            <a:ext cx="1752691" cy="48074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383859"/>
                </a:solidFill>
              </a:rPr>
              <a:t>Embedding size: 128</a:t>
            </a:r>
            <a:endParaRPr lang="ko-KR" altLang="en-US" sz="1400" dirty="0">
              <a:solidFill>
                <a:srgbClr val="383859"/>
              </a:solidFill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0056642D-F1BA-1348-9D33-18B6A317EE17}"/>
              </a:ext>
            </a:extLst>
          </p:cNvPr>
          <p:cNvSpPr/>
          <p:nvPr/>
        </p:nvSpPr>
        <p:spPr>
          <a:xfrm>
            <a:off x="4162269" y="3276609"/>
            <a:ext cx="559222" cy="41909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제목 3">
            <a:extLst>
              <a:ext uri="{FF2B5EF4-FFF2-40B4-BE49-F238E27FC236}">
                <a16:creationId xmlns:a16="http://schemas.microsoft.com/office/drawing/2014/main" id="{A82593D9-E59C-6440-9117-FC7D9ED70B26}"/>
              </a:ext>
            </a:extLst>
          </p:cNvPr>
          <p:cNvSpPr txBox="1">
            <a:spLocks/>
          </p:cNvSpPr>
          <p:nvPr/>
        </p:nvSpPr>
        <p:spPr>
          <a:xfrm>
            <a:off x="4262255" y="1492782"/>
            <a:ext cx="1387160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rgbClr val="383859"/>
                </a:solidFill>
              </a:rPr>
              <a:t>MaxPooling1D</a:t>
            </a:r>
            <a:endParaRPr lang="ko-KR" altLang="en-US" sz="1600" dirty="0">
              <a:solidFill>
                <a:srgbClr val="383859"/>
              </a:solidFill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5535866C-9F70-024A-A1FA-D980BE9BE92A}"/>
              </a:ext>
            </a:extLst>
          </p:cNvPr>
          <p:cNvSpPr/>
          <p:nvPr/>
        </p:nvSpPr>
        <p:spPr>
          <a:xfrm>
            <a:off x="5380385" y="3276609"/>
            <a:ext cx="559222" cy="41909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B758099A-A87D-D44B-B552-963C608B0338}"/>
              </a:ext>
            </a:extLst>
          </p:cNvPr>
          <p:cNvSpPr/>
          <p:nvPr/>
        </p:nvSpPr>
        <p:spPr>
          <a:xfrm>
            <a:off x="6056836" y="2121691"/>
            <a:ext cx="1264398" cy="2957513"/>
          </a:xfrm>
          <a:prstGeom prst="cub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1966792A-F3DB-254F-9E7F-9A07FEF9A42F}"/>
              </a:ext>
            </a:extLst>
          </p:cNvPr>
          <p:cNvSpPr/>
          <p:nvPr/>
        </p:nvSpPr>
        <p:spPr>
          <a:xfrm>
            <a:off x="7514663" y="3276609"/>
            <a:ext cx="559222" cy="41909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제목 3">
            <a:extLst>
              <a:ext uri="{FF2B5EF4-FFF2-40B4-BE49-F238E27FC236}">
                <a16:creationId xmlns:a16="http://schemas.microsoft.com/office/drawing/2014/main" id="{CD9DB4B1-112C-FC4C-A188-D24F425EE12F}"/>
              </a:ext>
            </a:extLst>
          </p:cNvPr>
          <p:cNvSpPr txBox="1">
            <a:spLocks/>
          </p:cNvSpPr>
          <p:nvPr/>
        </p:nvSpPr>
        <p:spPr>
          <a:xfrm>
            <a:off x="7183387" y="2804038"/>
            <a:ext cx="110747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383859"/>
                </a:solidFill>
              </a:rPr>
              <a:t>Flatten</a:t>
            </a: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E04DF4C2-6851-8C4F-8463-4CC4E08FFF15}"/>
              </a:ext>
            </a:extLst>
          </p:cNvPr>
          <p:cNvSpPr/>
          <p:nvPr/>
        </p:nvSpPr>
        <p:spPr>
          <a:xfrm rot="16200000">
            <a:off x="8488831" y="3002430"/>
            <a:ext cx="409575" cy="976967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제목 3">
            <a:extLst>
              <a:ext uri="{FF2B5EF4-FFF2-40B4-BE49-F238E27FC236}">
                <a16:creationId xmlns:a16="http://schemas.microsoft.com/office/drawing/2014/main" id="{FF00E184-A8D0-1946-9FA0-EBD28AFCE9B0}"/>
              </a:ext>
            </a:extLst>
          </p:cNvPr>
          <p:cNvSpPr txBox="1">
            <a:spLocks/>
          </p:cNvSpPr>
          <p:nvPr/>
        </p:nvSpPr>
        <p:spPr>
          <a:xfrm>
            <a:off x="8099789" y="2761178"/>
            <a:ext cx="1168608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rgbClr val="383859"/>
                </a:solidFill>
              </a:rPr>
              <a:t>Dense 1</a:t>
            </a:r>
          </a:p>
        </p:txBody>
      </p:sp>
      <p:sp>
        <p:nvSpPr>
          <p:cNvPr id="41" name="제목 3">
            <a:extLst>
              <a:ext uri="{FF2B5EF4-FFF2-40B4-BE49-F238E27FC236}">
                <a16:creationId xmlns:a16="http://schemas.microsoft.com/office/drawing/2014/main" id="{90DC9D46-5E14-6142-85DC-618922F35401}"/>
              </a:ext>
            </a:extLst>
          </p:cNvPr>
          <p:cNvSpPr txBox="1">
            <a:spLocks/>
          </p:cNvSpPr>
          <p:nvPr/>
        </p:nvSpPr>
        <p:spPr>
          <a:xfrm>
            <a:off x="8286364" y="3652249"/>
            <a:ext cx="822139" cy="42971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383859"/>
                </a:solidFill>
              </a:rPr>
              <a:t>Sigmoid</a:t>
            </a:r>
            <a:endParaRPr lang="ko-KR" altLang="en-US" sz="1400" dirty="0">
              <a:solidFill>
                <a:srgbClr val="383859"/>
              </a:solidFill>
            </a:endParaRPr>
          </a:p>
        </p:txBody>
      </p:sp>
      <p:sp>
        <p:nvSpPr>
          <p:cNvPr id="43" name="제목 3">
            <a:extLst>
              <a:ext uri="{FF2B5EF4-FFF2-40B4-BE49-F238E27FC236}">
                <a16:creationId xmlns:a16="http://schemas.microsoft.com/office/drawing/2014/main" id="{3B0B79A4-590A-B740-9D95-A5C4649B0265}"/>
              </a:ext>
            </a:extLst>
          </p:cNvPr>
          <p:cNvSpPr txBox="1">
            <a:spLocks/>
          </p:cNvSpPr>
          <p:nvPr/>
        </p:nvSpPr>
        <p:spPr>
          <a:xfrm>
            <a:off x="5953150" y="4925553"/>
            <a:ext cx="1470929" cy="111840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rgbClr val="383859"/>
                </a:solidFill>
              </a:rPr>
              <a:t>Unit Size:32</a:t>
            </a:r>
            <a:endParaRPr lang="ko-KR" altLang="en-US" sz="1600" dirty="0">
              <a:solidFill>
                <a:srgbClr val="383859"/>
              </a:solidFill>
            </a:endParaRPr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3F0B7B5B-5C7D-8243-AC58-90AAA1C75479}"/>
              </a:ext>
            </a:extLst>
          </p:cNvPr>
          <p:cNvSpPr/>
          <p:nvPr/>
        </p:nvSpPr>
        <p:spPr>
          <a:xfrm>
            <a:off x="9373743" y="3276609"/>
            <a:ext cx="559222" cy="41909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제목 3">
            <a:extLst>
              <a:ext uri="{FF2B5EF4-FFF2-40B4-BE49-F238E27FC236}">
                <a16:creationId xmlns:a16="http://schemas.microsoft.com/office/drawing/2014/main" id="{10F0BB55-867F-8843-97BF-5CAED45AEB9E}"/>
              </a:ext>
            </a:extLst>
          </p:cNvPr>
          <p:cNvSpPr txBox="1">
            <a:spLocks/>
          </p:cNvSpPr>
          <p:nvPr/>
        </p:nvSpPr>
        <p:spPr>
          <a:xfrm>
            <a:off x="8974763" y="4808108"/>
            <a:ext cx="2232001" cy="111840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383859"/>
                </a:solidFill>
              </a:rPr>
              <a:t>Optimizer: Adam</a:t>
            </a:r>
          </a:p>
          <a:p>
            <a:pPr algn="l"/>
            <a:r>
              <a:rPr lang="en-US" altLang="ko-KR" sz="1600" dirty="0">
                <a:solidFill>
                  <a:srgbClr val="383859"/>
                </a:solidFill>
              </a:rPr>
              <a:t>Loss : </a:t>
            </a:r>
            <a:r>
              <a:rPr lang="en-US" altLang="ko-KR" sz="1600" dirty="0" err="1">
                <a:solidFill>
                  <a:srgbClr val="383859"/>
                </a:solidFill>
              </a:rPr>
              <a:t>binary_crossentropy</a:t>
            </a:r>
            <a:endParaRPr lang="en-US" altLang="ko-KR" sz="1600" dirty="0">
              <a:solidFill>
                <a:srgbClr val="383859"/>
              </a:solidFill>
            </a:endParaRPr>
          </a:p>
          <a:p>
            <a:pPr algn="l"/>
            <a:r>
              <a:rPr lang="en-US" altLang="ko-KR" sz="1600" dirty="0">
                <a:solidFill>
                  <a:srgbClr val="383859"/>
                </a:solidFill>
              </a:rPr>
              <a:t>Metrics = f score</a:t>
            </a:r>
          </a:p>
          <a:p>
            <a:pPr algn="l"/>
            <a:endParaRPr lang="ko-KR" altLang="en-US" sz="1600" dirty="0">
              <a:solidFill>
                <a:srgbClr val="383859"/>
              </a:solidFill>
            </a:endParaRPr>
          </a:p>
        </p:txBody>
      </p:sp>
      <p:sp>
        <p:nvSpPr>
          <p:cNvPr id="47" name="제목 3">
            <a:extLst>
              <a:ext uri="{FF2B5EF4-FFF2-40B4-BE49-F238E27FC236}">
                <a16:creationId xmlns:a16="http://schemas.microsoft.com/office/drawing/2014/main" id="{28B3E2C6-36E2-D643-B97D-7E1F2996BDE2}"/>
              </a:ext>
            </a:extLst>
          </p:cNvPr>
          <p:cNvSpPr txBox="1">
            <a:spLocks/>
          </p:cNvSpPr>
          <p:nvPr/>
        </p:nvSpPr>
        <p:spPr>
          <a:xfrm>
            <a:off x="1049563" y="2823538"/>
            <a:ext cx="942978" cy="605462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383859"/>
                </a:solidFill>
              </a:rPr>
              <a:t>Input</a:t>
            </a:r>
            <a:endParaRPr lang="ko-KR" altLang="en-US" sz="2000" dirty="0">
              <a:solidFill>
                <a:srgbClr val="383859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920A51-33F1-4241-8EE9-D3C453AB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82" y="2046899"/>
            <a:ext cx="7309710" cy="25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287" y="756672"/>
            <a:ext cx="2375797" cy="567808"/>
          </a:xfrm>
        </p:spPr>
        <p:txBody>
          <a:bodyPr/>
          <a:lstStyle/>
          <a:p>
            <a:r>
              <a:rPr lang="en-US" altLang="ko-KR" dirty="0">
                <a:solidFill>
                  <a:srgbClr val="383859"/>
                </a:solidFill>
              </a:rPr>
              <a:t>5.</a:t>
            </a:r>
            <a:r>
              <a:rPr lang="ko-KR" altLang="en-US" dirty="0">
                <a:solidFill>
                  <a:srgbClr val="383859"/>
                </a:solidFill>
              </a:rPr>
              <a:t> 추가 구현 사항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12</a:t>
            </a:fld>
            <a:endParaRPr lang="ko-KR" altLang="en-US" sz="1200" b="0" dirty="0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C865514E-D29A-42AD-9EF9-9A16641F16FE}"/>
              </a:ext>
            </a:extLst>
          </p:cNvPr>
          <p:cNvSpPr txBox="1">
            <a:spLocks/>
          </p:cNvSpPr>
          <p:nvPr/>
        </p:nvSpPr>
        <p:spPr>
          <a:xfrm>
            <a:off x="1554178" y="1619251"/>
            <a:ext cx="3711539" cy="48400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383859"/>
                </a:solidFill>
              </a:rPr>
              <a:t>Pre-Trained Model</a:t>
            </a:r>
            <a:endParaRPr lang="ko-KR" altLang="en-US" sz="2800" dirty="0">
              <a:solidFill>
                <a:srgbClr val="38385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9FA409-3716-2848-84A4-128FBC60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555" y="2340219"/>
            <a:ext cx="5080000" cy="281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26158-C14B-3043-9511-E94C0168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12" y="2291188"/>
            <a:ext cx="3908069" cy="2818195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C4FEE653-8636-9548-8B99-C28687FCC52D}"/>
              </a:ext>
            </a:extLst>
          </p:cNvPr>
          <p:cNvSpPr txBox="1">
            <a:spLocks/>
          </p:cNvSpPr>
          <p:nvPr/>
        </p:nvSpPr>
        <p:spPr>
          <a:xfrm>
            <a:off x="6419785" y="1619251"/>
            <a:ext cx="3711539" cy="48400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383859"/>
                </a:solidFill>
              </a:rPr>
              <a:t>BERT</a:t>
            </a:r>
            <a:endParaRPr lang="ko-KR" altLang="en-US" sz="2800" dirty="0">
              <a:solidFill>
                <a:srgbClr val="383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9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287" y="756672"/>
            <a:ext cx="2375797" cy="567808"/>
          </a:xfrm>
        </p:spPr>
        <p:txBody>
          <a:bodyPr/>
          <a:lstStyle/>
          <a:p>
            <a:r>
              <a:rPr lang="en-US" altLang="ko-KR" dirty="0">
                <a:solidFill>
                  <a:srgbClr val="383859"/>
                </a:solidFill>
              </a:rPr>
              <a:t>5.</a:t>
            </a:r>
            <a:r>
              <a:rPr lang="ko-KR" altLang="en-US" dirty="0">
                <a:solidFill>
                  <a:srgbClr val="383859"/>
                </a:solidFill>
              </a:rPr>
              <a:t> 추가 구현 사항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13</a:t>
            </a:fld>
            <a:endParaRPr lang="ko-KR" altLang="en-US" sz="12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B15D9E-0D87-2D46-963F-9F7BADD0E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693"/>
          <a:stretch/>
        </p:blipFill>
        <p:spPr>
          <a:xfrm>
            <a:off x="3590435" y="1538883"/>
            <a:ext cx="5011129" cy="433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287" y="756672"/>
            <a:ext cx="2604463" cy="567808"/>
          </a:xfrm>
        </p:spPr>
        <p:txBody>
          <a:bodyPr/>
          <a:lstStyle/>
          <a:p>
            <a:r>
              <a:rPr lang="en-US" altLang="ko-KR" dirty="0">
                <a:solidFill>
                  <a:srgbClr val="383859"/>
                </a:solidFill>
              </a:rPr>
              <a:t>6.</a:t>
            </a:r>
            <a:r>
              <a:rPr lang="ko-KR" altLang="en-US" dirty="0">
                <a:solidFill>
                  <a:srgbClr val="383859"/>
                </a:solidFill>
              </a:rPr>
              <a:t> 결론 및 아쉬운 점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14</a:t>
            </a:fld>
            <a:endParaRPr lang="ko-KR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77528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BA32D13-42B7-4E9C-A935-AA10789CAE37}"/>
              </a:ext>
            </a:extLst>
          </p:cNvPr>
          <p:cNvSpPr/>
          <p:nvPr/>
        </p:nvSpPr>
        <p:spPr>
          <a:xfrm>
            <a:off x="882139" y="526212"/>
            <a:ext cx="10404507" cy="5807914"/>
          </a:xfrm>
          <a:prstGeom prst="roundRect">
            <a:avLst>
              <a:gd name="adj" fmla="val 2867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600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15</a:t>
            </a:fld>
            <a:endParaRPr lang="ko-KR" altLang="en-US" sz="1200" b="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457432" y="6129629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3EB832-EF36-4553-BDE8-8E601F3CA44E}"/>
              </a:ext>
            </a:extLst>
          </p:cNvPr>
          <p:cNvGrpSpPr/>
          <p:nvPr/>
        </p:nvGrpSpPr>
        <p:grpSpPr>
          <a:xfrm>
            <a:off x="11169637" y="3205021"/>
            <a:ext cx="117010" cy="447959"/>
            <a:chOff x="11050836" y="2435217"/>
            <a:chExt cx="201875" cy="77284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1050836" y="3006191"/>
              <a:ext cx="201875" cy="201875"/>
            </a:xfrm>
            <a:prstGeom prst="ellipse">
              <a:avLst/>
            </a:prstGeom>
            <a:gradFill>
              <a:gsLst>
                <a:gs pos="0">
                  <a:srgbClr val="3A3A5D"/>
                </a:gs>
                <a:gs pos="100000">
                  <a:srgbClr val="3A3A5D">
                    <a:lumMod val="49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>
                <a:noFill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0D9EDE8-64F0-484B-8A66-D2D56484E603}"/>
                </a:ext>
              </a:extLst>
            </p:cNvPr>
            <p:cNvSpPr/>
            <p:nvPr/>
          </p:nvSpPr>
          <p:spPr>
            <a:xfrm>
              <a:off x="11050836" y="2720704"/>
              <a:ext cx="201875" cy="201875"/>
            </a:xfrm>
            <a:prstGeom prst="ellipse">
              <a:avLst/>
            </a:prstGeom>
            <a:gradFill>
              <a:gsLst>
                <a:gs pos="0">
                  <a:srgbClr val="E7C49D"/>
                </a:gs>
                <a:gs pos="100000">
                  <a:srgbClr val="E3AB83">
                    <a:lumMod val="66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FD9E7BC-094D-4726-9AFC-6DD41520E912}"/>
                </a:ext>
              </a:extLst>
            </p:cNvPr>
            <p:cNvSpPr/>
            <p:nvPr/>
          </p:nvSpPr>
          <p:spPr>
            <a:xfrm>
              <a:off x="11050836" y="2435217"/>
              <a:ext cx="201875" cy="201875"/>
            </a:xfrm>
            <a:prstGeom prst="ellipse">
              <a:avLst/>
            </a:prstGeom>
            <a:gradFill>
              <a:gsLst>
                <a:gs pos="0">
                  <a:srgbClr val="E7C49D"/>
                </a:gs>
                <a:gs pos="100000">
                  <a:srgbClr val="E3AB83">
                    <a:lumMod val="66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96E9CED1-8EA8-49C9-8801-AB1F1EFBA813}"/>
              </a:ext>
            </a:extLst>
          </p:cNvPr>
          <p:cNvSpPr/>
          <p:nvPr/>
        </p:nvSpPr>
        <p:spPr>
          <a:xfrm>
            <a:off x="1007173" y="685154"/>
            <a:ext cx="763989" cy="76398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23" name="내용 개체 틀 11">
            <a:extLst>
              <a:ext uri="{FF2B5EF4-FFF2-40B4-BE49-F238E27FC236}">
                <a16:creationId xmlns:a16="http://schemas.microsoft.com/office/drawing/2014/main" id="{E741C330-349C-41B6-974A-D0F8739897AA}"/>
              </a:ext>
            </a:extLst>
          </p:cNvPr>
          <p:cNvSpPr txBox="1">
            <a:spLocks/>
          </p:cNvSpPr>
          <p:nvPr/>
        </p:nvSpPr>
        <p:spPr>
          <a:xfrm>
            <a:off x="3367950" y="2525616"/>
            <a:ext cx="5490603" cy="1756253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감사합니다</a:t>
            </a:r>
          </a:p>
        </p:txBody>
      </p:sp>
      <p:sp>
        <p:nvSpPr>
          <p:cNvPr id="27" name="내용 개체 틀 11">
            <a:extLst>
              <a:ext uri="{FF2B5EF4-FFF2-40B4-BE49-F238E27FC236}">
                <a16:creationId xmlns:a16="http://schemas.microsoft.com/office/drawing/2014/main" id="{2C08835D-4CE3-4CEA-9FA6-6207DEEC735F}"/>
              </a:ext>
            </a:extLst>
          </p:cNvPr>
          <p:cNvSpPr txBox="1">
            <a:spLocks/>
          </p:cNvSpPr>
          <p:nvPr/>
        </p:nvSpPr>
        <p:spPr>
          <a:xfrm>
            <a:off x="3350698" y="2500994"/>
            <a:ext cx="5490603" cy="1756253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>
                <a:solidFill>
                  <a:schemeClr val="bg1"/>
                </a:solidFill>
                <a:latin typeface="+mj-lt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1019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713" y="367479"/>
            <a:ext cx="2479175" cy="863547"/>
          </a:xfrm>
        </p:spPr>
        <p:txBody>
          <a:bodyPr/>
          <a:lstStyle/>
          <a:p>
            <a:r>
              <a:rPr lang="en-US" altLang="ko-KR" sz="4800" dirty="0"/>
              <a:t>Contents</a:t>
            </a:r>
            <a:endParaRPr lang="ko-KR" altLang="en-US" sz="4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0248" y="1231026"/>
            <a:ext cx="3563544" cy="4234819"/>
          </a:xfrm>
        </p:spPr>
        <p:txBody>
          <a:bodyPr/>
          <a:lstStyle/>
          <a:p>
            <a:pPr algn="l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주제 선정 배경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l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데이터 처리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학습 모델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4.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추가 구현 사항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5.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결론 및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아쉬운점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969A2EE-3617-42AB-A527-10FDC50671EB}"/>
              </a:ext>
            </a:extLst>
          </p:cNvPr>
          <p:cNvSpPr/>
          <p:nvPr/>
        </p:nvSpPr>
        <p:spPr>
          <a:xfrm>
            <a:off x="9369673" y="4150332"/>
            <a:ext cx="2476662" cy="2476662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1007173" y="685154"/>
            <a:ext cx="763989" cy="76398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10297464" y="5082838"/>
            <a:ext cx="1281479" cy="128147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5BC5138-9B3B-4D19-A9EB-93566F248F48}"/>
              </a:ext>
            </a:extLst>
          </p:cNvPr>
          <p:cNvSpPr/>
          <p:nvPr/>
        </p:nvSpPr>
        <p:spPr>
          <a:xfrm>
            <a:off x="11526203" y="454209"/>
            <a:ext cx="365760" cy="365760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485365" y="6215608"/>
            <a:ext cx="187693" cy="187693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7E2163-928F-4564-9F10-7F61F360DCE8}"/>
              </a:ext>
            </a:extLst>
          </p:cNvPr>
          <p:cNvGrpSpPr/>
          <p:nvPr/>
        </p:nvGrpSpPr>
        <p:grpSpPr>
          <a:xfrm>
            <a:off x="3044931" y="1157309"/>
            <a:ext cx="6324741" cy="4781897"/>
            <a:chOff x="4401178" y="587751"/>
            <a:chExt cx="3315634" cy="654399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C4D5A91-779A-42D9-A790-46CC8FB897F0}"/>
                </a:ext>
              </a:extLst>
            </p:cNvPr>
            <p:cNvCxnSpPr/>
            <p:nvPr/>
          </p:nvCxnSpPr>
          <p:spPr>
            <a:xfrm>
              <a:off x="4401178" y="587751"/>
              <a:ext cx="3315634" cy="0"/>
            </a:xfrm>
            <a:prstGeom prst="line">
              <a:avLst/>
            </a:prstGeom>
            <a:ln w="9525" cap="rnd">
              <a:solidFill>
                <a:srgbClr val="E3AB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370AD7-F862-44CF-8978-D802681930AC}"/>
                </a:ext>
              </a:extLst>
            </p:cNvPr>
            <p:cNvCxnSpPr/>
            <p:nvPr/>
          </p:nvCxnSpPr>
          <p:spPr>
            <a:xfrm>
              <a:off x="4401178" y="7131748"/>
              <a:ext cx="3315634" cy="0"/>
            </a:xfrm>
            <a:prstGeom prst="line">
              <a:avLst/>
            </a:prstGeom>
            <a:ln w="9525" cap="rnd">
              <a:solidFill>
                <a:srgbClr val="E3AB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3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r>
              <a:rPr lang="en-US" altLang="ko-KR" sz="2000" dirty="0">
                <a:solidFill>
                  <a:srgbClr val="383859"/>
                </a:solidFill>
              </a:rPr>
              <a:t>1.</a:t>
            </a:r>
            <a:r>
              <a:rPr lang="ko-KR" altLang="en-US" sz="2000" dirty="0">
                <a:solidFill>
                  <a:srgbClr val="383859"/>
                </a:solidFill>
              </a:rPr>
              <a:t> 주제 선정 배경 </a:t>
            </a:r>
            <a:r>
              <a:rPr lang="en-US" altLang="ko-KR" sz="2000" dirty="0">
                <a:solidFill>
                  <a:srgbClr val="383859"/>
                </a:solidFill>
              </a:rPr>
              <a:t>–</a:t>
            </a:r>
            <a:r>
              <a:rPr lang="ko-KR" altLang="en-US" sz="2000" dirty="0">
                <a:solidFill>
                  <a:srgbClr val="383859"/>
                </a:solidFill>
              </a:rPr>
              <a:t> 기존 사례 및 동기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3</a:t>
            </a:fld>
            <a:endParaRPr lang="ko-KR" altLang="en-US" sz="1200" b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CB1829-D053-4D4A-B365-F95159CDDDDE}"/>
              </a:ext>
            </a:extLst>
          </p:cNvPr>
          <p:cNvGrpSpPr/>
          <p:nvPr/>
        </p:nvGrpSpPr>
        <p:grpSpPr>
          <a:xfrm>
            <a:off x="1937281" y="1681770"/>
            <a:ext cx="8341812" cy="3996000"/>
            <a:chOff x="2080743" y="1637730"/>
            <a:chExt cx="8341812" cy="39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D252975-C3AB-DC4F-AC1F-CFE92451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794" y="1637730"/>
              <a:ext cx="3745761" cy="399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EEC0C7C-BE32-0548-888F-9A35394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743" y="1682426"/>
              <a:ext cx="3720152" cy="39494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D9E6E5-550C-DE40-A72D-4F0162217A26}"/>
              </a:ext>
            </a:extLst>
          </p:cNvPr>
          <p:cNvGrpSpPr/>
          <p:nvPr/>
        </p:nvGrpSpPr>
        <p:grpSpPr>
          <a:xfrm>
            <a:off x="428857" y="533279"/>
            <a:ext cx="758949" cy="758949"/>
            <a:chOff x="428857" y="533279"/>
            <a:chExt cx="758949" cy="75894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428857" y="533279"/>
              <a:ext cx="758949" cy="758949"/>
            </a:xfrm>
            <a:prstGeom prst="ellipse">
              <a:avLst/>
            </a:prstGeom>
            <a:gradFill>
              <a:gsLst>
                <a:gs pos="0">
                  <a:srgbClr val="E7C49D"/>
                </a:gs>
                <a:gs pos="100000">
                  <a:srgbClr val="E3AB83">
                    <a:lumMod val="66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876995" y="1034092"/>
              <a:ext cx="249684" cy="24968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187BE6-2D97-2A44-A28D-B8EAF7A39EC0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76995" y="569137"/>
            <a:chExt cx="10418960" cy="573653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FD649FB-C0BA-D149-A3CF-3F00D0DA3139}"/>
                </a:ext>
              </a:extLst>
            </p:cNvPr>
            <p:cNvSpPr/>
            <p:nvPr/>
          </p:nvSpPr>
          <p:spPr>
            <a:xfrm>
              <a:off x="876995" y="569137"/>
              <a:ext cx="10418960" cy="573653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29CADB-116E-FF4B-8D2F-1099491BC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3005" y="1821774"/>
              <a:ext cx="7185990" cy="335445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431775-7EC0-F64D-B371-34F268919B43}"/>
              </a:ext>
            </a:extLst>
          </p:cNvPr>
          <p:cNvGrpSpPr/>
          <p:nvPr/>
        </p:nvGrpSpPr>
        <p:grpSpPr>
          <a:xfrm>
            <a:off x="11145" y="1"/>
            <a:ext cx="12192000" cy="6857999"/>
            <a:chOff x="11145" y="1"/>
            <a:chExt cx="12192000" cy="685799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97CE86-6C7B-8B4C-8A00-DA28682C57AD}"/>
                </a:ext>
              </a:extLst>
            </p:cNvPr>
            <p:cNvSpPr/>
            <p:nvPr/>
          </p:nvSpPr>
          <p:spPr>
            <a:xfrm>
              <a:off x="11145" y="1"/>
              <a:ext cx="12192000" cy="685799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F98E61-6DFD-E74B-97D8-43FC59F1B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2897" y="819179"/>
              <a:ext cx="3824971" cy="54314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F4A7C87-C44D-B341-90DD-C4BC46319D2B}"/>
              </a:ext>
            </a:extLst>
          </p:cNvPr>
          <p:cNvGrpSpPr/>
          <p:nvPr/>
        </p:nvGrpSpPr>
        <p:grpSpPr>
          <a:xfrm>
            <a:off x="22290" y="-1"/>
            <a:ext cx="12192000" cy="6857999"/>
            <a:chOff x="22290" y="-1"/>
            <a:chExt cx="12192000" cy="685799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DAD484-B7D2-894C-BDF8-8444C7AD0A7A}"/>
                </a:ext>
              </a:extLst>
            </p:cNvPr>
            <p:cNvSpPr/>
            <p:nvPr/>
          </p:nvSpPr>
          <p:spPr>
            <a:xfrm>
              <a:off x="22290" y="-1"/>
              <a:ext cx="12192000" cy="685799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9F20AD-D3AF-E042-B340-DF9FB66ED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1881" y="1531470"/>
              <a:ext cx="7570106" cy="7086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FE2FE8C-5F73-F54D-9771-66AC23F8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5363" y="2865047"/>
              <a:ext cx="6583142" cy="127518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87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r>
              <a:rPr lang="ko-KR" altLang="en-US" dirty="0">
                <a:solidFill>
                  <a:srgbClr val="383859"/>
                </a:solidFill>
              </a:rPr>
              <a:t>데이터 전처리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4</a:t>
            </a:fld>
            <a:endParaRPr lang="ko-KR" altLang="en-US" sz="1200" b="0" dirty="0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DC6D0035-05AE-E142-A058-A8841912F352}"/>
              </a:ext>
            </a:extLst>
          </p:cNvPr>
          <p:cNvSpPr txBox="1">
            <a:spLocks/>
          </p:cNvSpPr>
          <p:nvPr/>
        </p:nvSpPr>
        <p:spPr>
          <a:xfrm>
            <a:off x="3643197" y="2239784"/>
            <a:ext cx="4766101" cy="237843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383859"/>
                </a:solidFill>
              </a:rPr>
              <a:t>Text Tokenization</a:t>
            </a:r>
          </a:p>
          <a:p>
            <a:pPr>
              <a:lnSpc>
                <a:spcPct val="150000"/>
              </a:lnSpc>
            </a:pPr>
            <a:r>
              <a:rPr lang="en-US" altLang="ko-KR" sz="4000" dirty="0" err="1">
                <a:solidFill>
                  <a:srgbClr val="383859"/>
                </a:solidFill>
              </a:rPr>
              <a:t>StopWord</a:t>
            </a:r>
            <a:endParaRPr lang="ko-KR" altLang="en-US" sz="4000" dirty="0">
              <a:solidFill>
                <a:srgbClr val="383859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0832A817-422E-8D45-9042-0E26347C79B6}"/>
              </a:ext>
            </a:extLst>
          </p:cNvPr>
          <p:cNvSpPr txBox="1">
            <a:spLocks/>
          </p:cNvSpPr>
          <p:nvPr/>
        </p:nvSpPr>
        <p:spPr>
          <a:xfrm>
            <a:off x="6872549" y="2773184"/>
            <a:ext cx="3073498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383859"/>
                </a:solidFill>
              </a:rPr>
              <a:t>영어 </a:t>
            </a:r>
            <a:r>
              <a:rPr lang="en-US" altLang="ko-KR" sz="2800" dirty="0">
                <a:solidFill>
                  <a:srgbClr val="383859"/>
                </a:solidFill>
              </a:rPr>
              <a:t>–</a:t>
            </a:r>
            <a:r>
              <a:rPr lang="ko-KR" altLang="en-US" sz="2800" dirty="0">
                <a:solidFill>
                  <a:srgbClr val="383859"/>
                </a:solidFill>
              </a:rPr>
              <a:t> 띄어쓰기</a:t>
            </a:r>
            <a:endParaRPr lang="en-US" altLang="ko-KR" sz="2800" dirty="0">
              <a:solidFill>
                <a:srgbClr val="383859"/>
              </a:solidFill>
            </a:endParaRPr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97CF7397-067F-0646-9623-810794A7DAC3}"/>
              </a:ext>
            </a:extLst>
          </p:cNvPr>
          <p:cNvSpPr txBox="1">
            <a:spLocks/>
          </p:cNvSpPr>
          <p:nvPr/>
        </p:nvSpPr>
        <p:spPr>
          <a:xfrm>
            <a:off x="6872549" y="3695699"/>
            <a:ext cx="3073498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383859"/>
                </a:solidFill>
              </a:rPr>
              <a:t>한국어 </a:t>
            </a:r>
            <a:r>
              <a:rPr lang="en-US" altLang="ko-KR" sz="2800" dirty="0">
                <a:solidFill>
                  <a:srgbClr val="383859"/>
                </a:solidFill>
              </a:rPr>
              <a:t>-</a:t>
            </a:r>
            <a:r>
              <a:rPr lang="ko-KR" altLang="en-US" sz="2800" dirty="0">
                <a:solidFill>
                  <a:srgbClr val="383859"/>
                </a:solidFill>
              </a:rPr>
              <a:t> 형태소</a:t>
            </a:r>
            <a:endParaRPr lang="en-US" altLang="ko-KR" sz="2800" dirty="0">
              <a:solidFill>
                <a:srgbClr val="383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7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234 0 " pathEditMode="relative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r>
              <a:rPr lang="ko-KR" altLang="en-US" dirty="0">
                <a:solidFill>
                  <a:srgbClr val="383859"/>
                </a:solidFill>
              </a:rPr>
              <a:t>데이터 전처리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5</a:t>
            </a:fld>
            <a:endParaRPr lang="ko-KR" altLang="en-US" sz="12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3B07D-567B-D44C-9C2A-4E70AC0D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00" y="1661380"/>
            <a:ext cx="3850180" cy="4121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F179D1-2E56-3F4A-9D2E-844982D8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70" y="2822769"/>
            <a:ext cx="4849666" cy="1216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r>
              <a:rPr lang="ko-KR" altLang="en-US" dirty="0">
                <a:solidFill>
                  <a:srgbClr val="383859"/>
                </a:solidFill>
              </a:rPr>
              <a:t>데이터 전처리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6</a:t>
            </a:fld>
            <a:endParaRPr lang="ko-KR" altLang="en-US" sz="12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55DD7-34F8-7C4E-B54A-7056C2745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81" b="4997"/>
          <a:stretch/>
        </p:blipFill>
        <p:spPr>
          <a:xfrm>
            <a:off x="4536059" y="1601037"/>
            <a:ext cx="3160883" cy="133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B5467F96-C965-4B47-BE3C-BED724036BEF}"/>
              </a:ext>
            </a:extLst>
          </p:cNvPr>
          <p:cNvSpPr txBox="1">
            <a:spLocks/>
          </p:cNvSpPr>
          <p:nvPr/>
        </p:nvSpPr>
        <p:spPr>
          <a:xfrm>
            <a:off x="4890948" y="2974733"/>
            <a:ext cx="2451103" cy="46827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383859"/>
                </a:solidFill>
              </a:rPr>
              <a:t>단순 띄어쓰기 분류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D8AF88-83FE-D748-84D8-2845FC62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58" y="2678468"/>
            <a:ext cx="1430050" cy="45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제목 3">
            <a:extLst>
              <a:ext uri="{FF2B5EF4-FFF2-40B4-BE49-F238E27FC236}">
                <a16:creationId xmlns:a16="http://schemas.microsoft.com/office/drawing/2014/main" id="{BD81283C-77E1-D846-A39E-5109EED1B454}"/>
              </a:ext>
            </a:extLst>
          </p:cNvPr>
          <p:cNvSpPr txBox="1">
            <a:spLocks/>
          </p:cNvSpPr>
          <p:nvPr/>
        </p:nvSpPr>
        <p:spPr>
          <a:xfrm>
            <a:off x="1684958" y="3317150"/>
            <a:ext cx="1902712" cy="605462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>
                <a:solidFill>
                  <a:srgbClr val="383859"/>
                </a:solidFill>
              </a:rPr>
              <a:t>스미싱</a:t>
            </a:r>
            <a:r>
              <a:rPr lang="ko-KR" altLang="en-US" sz="1400" dirty="0">
                <a:solidFill>
                  <a:srgbClr val="383859"/>
                </a:solidFill>
              </a:rPr>
              <a:t> 데이터</a:t>
            </a:r>
            <a:r>
              <a:rPr lang="en-US" altLang="ko-KR" sz="1400" dirty="0">
                <a:solidFill>
                  <a:srgbClr val="383859"/>
                </a:solidFill>
              </a:rPr>
              <a:t>:</a:t>
            </a:r>
            <a:r>
              <a:rPr lang="ko-KR" altLang="en-US" sz="1400" dirty="0">
                <a:solidFill>
                  <a:srgbClr val="383859"/>
                </a:solidFill>
              </a:rPr>
              <a:t> </a:t>
            </a:r>
            <a:r>
              <a:rPr lang="en-US" altLang="ko-KR" sz="1400" dirty="0">
                <a:solidFill>
                  <a:srgbClr val="383859"/>
                </a:solidFill>
              </a:rPr>
              <a:t> 18,703</a:t>
            </a:r>
            <a:r>
              <a:rPr lang="ko-KR" altLang="en-US" sz="1400" dirty="0">
                <a:solidFill>
                  <a:srgbClr val="383859"/>
                </a:solidFill>
              </a:rPr>
              <a:t>개</a:t>
            </a:r>
            <a:endParaRPr lang="en-US" altLang="ko-KR" sz="1400" dirty="0">
              <a:solidFill>
                <a:srgbClr val="383859"/>
              </a:solidFill>
            </a:endParaRPr>
          </a:p>
          <a:p>
            <a:pPr algn="l"/>
            <a:r>
              <a:rPr lang="ko-KR" altLang="en-US" sz="1400" dirty="0">
                <a:solidFill>
                  <a:srgbClr val="383859"/>
                </a:solidFill>
              </a:rPr>
              <a:t>정상 데이터</a:t>
            </a:r>
            <a:r>
              <a:rPr lang="en-US" altLang="ko-KR" sz="1400" dirty="0">
                <a:solidFill>
                  <a:srgbClr val="383859"/>
                </a:solidFill>
              </a:rPr>
              <a:t>:</a:t>
            </a:r>
            <a:r>
              <a:rPr lang="ko-KR" altLang="en-US" sz="1400" dirty="0">
                <a:solidFill>
                  <a:srgbClr val="383859"/>
                </a:solidFill>
              </a:rPr>
              <a:t> </a:t>
            </a:r>
            <a:r>
              <a:rPr lang="en-US" altLang="ko-KR" sz="1400" dirty="0">
                <a:solidFill>
                  <a:srgbClr val="383859"/>
                </a:solidFill>
              </a:rPr>
              <a:t>277,242 </a:t>
            </a:r>
            <a:r>
              <a:rPr lang="ko-KR" altLang="en-US" sz="1400" dirty="0">
                <a:solidFill>
                  <a:srgbClr val="383859"/>
                </a:solidFill>
              </a:rPr>
              <a:t>개</a:t>
            </a:r>
            <a:endParaRPr lang="en-US" altLang="ko-KR" sz="1400" dirty="0">
              <a:solidFill>
                <a:srgbClr val="383859"/>
              </a:solidFill>
            </a:endParaRPr>
          </a:p>
          <a:p>
            <a:pPr algn="l"/>
            <a:r>
              <a:rPr lang="ko-KR" altLang="en-US" sz="1400" dirty="0">
                <a:solidFill>
                  <a:srgbClr val="383859"/>
                </a:solidFill>
              </a:rPr>
              <a:t>총</a:t>
            </a:r>
            <a:r>
              <a:rPr lang="en-US" altLang="ko-KR" sz="1400" dirty="0">
                <a:solidFill>
                  <a:srgbClr val="383859"/>
                </a:solidFill>
              </a:rPr>
              <a:t> 295,945</a:t>
            </a:r>
            <a:r>
              <a:rPr lang="ko-KR" altLang="en-US" sz="1400" dirty="0">
                <a:solidFill>
                  <a:srgbClr val="383859"/>
                </a:solidFill>
              </a:rPr>
              <a:t>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F4D970-0F3B-D242-BB67-7616B854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59" y="3900128"/>
            <a:ext cx="3160883" cy="133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제목 3">
            <a:extLst>
              <a:ext uri="{FF2B5EF4-FFF2-40B4-BE49-F238E27FC236}">
                <a16:creationId xmlns:a16="http://schemas.microsoft.com/office/drawing/2014/main" id="{CCC4EC57-CC40-A34E-9A71-E5C471B6A6D6}"/>
              </a:ext>
            </a:extLst>
          </p:cNvPr>
          <p:cNvSpPr txBox="1">
            <a:spLocks/>
          </p:cNvSpPr>
          <p:nvPr/>
        </p:nvSpPr>
        <p:spPr>
          <a:xfrm>
            <a:off x="4870447" y="5256963"/>
            <a:ext cx="2451103" cy="46827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383859"/>
                </a:solidFill>
              </a:rPr>
              <a:t>형태소 분류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AB8071BA-4CCD-B847-82BF-75C981A9BBBD}"/>
              </a:ext>
            </a:extLst>
          </p:cNvPr>
          <p:cNvSpPr/>
          <p:nvPr/>
        </p:nvSpPr>
        <p:spPr>
          <a:xfrm rot="20251281">
            <a:off x="3607687" y="2378344"/>
            <a:ext cx="621437" cy="228199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9A119D21-939D-FD4F-8852-325E1DD33250}"/>
              </a:ext>
            </a:extLst>
          </p:cNvPr>
          <p:cNvSpPr/>
          <p:nvPr/>
        </p:nvSpPr>
        <p:spPr>
          <a:xfrm rot="1807759">
            <a:off x="3612410" y="3786028"/>
            <a:ext cx="621437" cy="228199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5D756E-7E29-7D43-B7D1-44D86A168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297" y="4437189"/>
            <a:ext cx="327390" cy="327390"/>
          </a:xfrm>
          <a:prstGeom prst="rect">
            <a:avLst/>
          </a:prstGeom>
        </p:spPr>
      </p:pic>
      <p:sp>
        <p:nvSpPr>
          <p:cNvPr id="24" name="제목 3">
            <a:extLst>
              <a:ext uri="{FF2B5EF4-FFF2-40B4-BE49-F238E27FC236}">
                <a16:creationId xmlns:a16="http://schemas.microsoft.com/office/drawing/2014/main" id="{33B947C4-9595-B147-BDBA-37964D5E0C2D}"/>
              </a:ext>
            </a:extLst>
          </p:cNvPr>
          <p:cNvSpPr txBox="1">
            <a:spLocks/>
          </p:cNvSpPr>
          <p:nvPr/>
        </p:nvSpPr>
        <p:spPr>
          <a:xfrm>
            <a:off x="8428852" y="4428311"/>
            <a:ext cx="2281767" cy="60012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83859"/>
                </a:solidFill>
              </a:rPr>
              <a:t>형태소 분석기 </a:t>
            </a:r>
            <a:r>
              <a:rPr lang="en-US" altLang="ko-KR" sz="1600" dirty="0">
                <a:solidFill>
                  <a:srgbClr val="383859"/>
                </a:solidFill>
              </a:rPr>
              <a:t>–</a:t>
            </a:r>
            <a:r>
              <a:rPr lang="ko-KR" altLang="en-US" sz="1600" dirty="0">
                <a:solidFill>
                  <a:srgbClr val="383859"/>
                </a:solidFill>
              </a:rPr>
              <a:t> </a:t>
            </a:r>
            <a:r>
              <a:rPr lang="en-US" altLang="ko-KR" sz="2000" dirty="0" err="1">
                <a:solidFill>
                  <a:srgbClr val="383859"/>
                </a:solidFill>
              </a:rPr>
              <a:t>Mecab</a:t>
            </a:r>
            <a:endParaRPr lang="en-US" altLang="ko-KR" sz="2000" dirty="0">
              <a:solidFill>
                <a:srgbClr val="383859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rgbClr val="38385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F1E019-8807-954A-89EE-87A0AA99B5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08"/>
          <a:stretch/>
        </p:blipFill>
        <p:spPr>
          <a:xfrm>
            <a:off x="8283868" y="1735296"/>
            <a:ext cx="2682489" cy="106583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3E0093-59BD-A641-9564-20586FC5F1B2}"/>
              </a:ext>
            </a:extLst>
          </p:cNvPr>
          <p:cNvSpPr/>
          <p:nvPr/>
        </p:nvSpPr>
        <p:spPr>
          <a:xfrm>
            <a:off x="9561422" y="2088293"/>
            <a:ext cx="322410" cy="179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5C5434C-3FED-284B-9234-5EFAF7339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688" y="1496376"/>
            <a:ext cx="2912848" cy="16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r>
              <a:rPr lang="ko-KR" altLang="en-US" dirty="0">
                <a:solidFill>
                  <a:srgbClr val="383859"/>
                </a:solidFill>
              </a:rPr>
              <a:t>데이터 전처리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7</a:t>
            </a:fld>
            <a:endParaRPr lang="ko-KR" altLang="en-US" sz="12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55DD7-34F8-7C4E-B54A-7056C2745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81" b="4997"/>
          <a:stretch/>
        </p:blipFill>
        <p:spPr>
          <a:xfrm>
            <a:off x="2631149" y="2531275"/>
            <a:ext cx="574583" cy="74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D8AF88-83FE-D748-84D8-2845FC62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06" y="3184969"/>
            <a:ext cx="649865" cy="255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제목 3">
            <a:extLst>
              <a:ext uri="{FF2B5EF4-FFF2-40B4-BE49-F238E27FC236}">
                <a16:creationId xmlns:a16="http://schemas.microsoft.com/office/drawing/2014/main" id="{BD81283C-77E1-D846-A39E-5109EED1B454}"/>
              </a:ext>
            </a:extLst>
          </p:cNvPr>
          <p:cNvSpPr txBox="1">
            <a:spLocks/>
          </p:cNvSpPr>
          <p:nvPr/>
        </p:nvSpPr>
        <p:spPr>
          <a:xfrm>
            <a:off x="1187806" y="3487737"/>
            <a:ext cx="1019859" cy="402297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800" dirty="0" err="1">
                <a:solidFill>
                  <a:srgbClr val="383859"/>
                </a:solidFill>
              </a:rPr>
              <a:t>스미싱</a:t>
            </a:r>
            <a:r>
              <a:rPr lang="ko-KR" altLang="en-US" sz="800" dirty="0">
                <a:solidFill>
                  <a:srgbClr val="383859"/>
                </a:solidFill>
              </a:rPr>
              <a:t> 데이터</a:t>
            </a:r>
            <a:r>
              <a:rPr lang="en-US" altLang="ko-KR" sz="800" dirty="0">
                <a:solidFill>
                  <a:srgbClr val="383859"/>
                </a:solidFill>
              </a:rPr>
              <a:t>:</a:t>
            </a:r>
            <a:r>
              <a:rPr lang="ko-KR" altLang="en-US" sz="800" dirty="0">
                <a:solidFill>
                  <a:srgbClr val="383859"/>
                </a:solidFill>
              </a:rPr>
              <a:t> </a:t>
            </a:r>
            <a:r>
              <a:rPr lang="en-US" altLang="ko-KR" sz="800" dirty="0">
                <a:solidFill>
                  <a:srgbClr val="383859"/>
                </a:solidFill>
              </a:rPr>
              <a:t> 18,703</a:t>
            </a:r>
            <a:r>
              <a:rPr lang="ko-KR" altLang="en-US" sz="800" dirty="0">
                <a:solidFill>
                  <a:srgbClr val="383859"/>
                </a:solidFill>
              </a:rPr>
              <a:t>개</a:t>
            </a:r>
            <a:endParaRPr lang="en-US" altLang="ko-KR" sz="800" dirty="0">
              <a:solidFill>
                <a:srgbClr val="383859"/>
              </a:solidFill>
            </a:endParaRPr>
          </a:p>
          <a:p>
            <a:pPr algn="l"/>
            <a:r>
              <a:rPr lang="ko-KR" altLang="en-US" sz="800" dirty="0">
                <a:solidFill>
                  <a:srgbClr val="383859"/>
                </a:solidFill>
              </a:rPr>
              <a:t>정상 데이터</a:t>
            </a:r>
            <a:r>
              <a:rPr lang="en-US" altLang="ko-KR" sz="800" dirty="0">
                <a:solidFill>
                  <a:srgbClr val="383859"/>
                </a:solidFill>
              </a:rPr>
              <a:t>:</a:t>
            </a:r>
            <a:r>
              <a:rPr lang="ko-KR" altLang="en-US" sz="800" dirty="0">
                <a:solidFill>
                  <a:srgbClr val="383859"/>
                </a:solidFill>
              </a:rPr>
              <a:t> </a:t>
            </a:r>
            <a:r>
              <a:rPr lang="en-US" altLang="ko-KR" sz="800" dirty="0">
                <a:solidFill>
                  <a:srgbClr val="383859"/>
                </a:solidFill>
              </a:rPr>
              <a:t>277,242 </a:t>
            </a:r>
            <a:r>
              <a:rPr lang="ko-KR" altLang="en-US" sz="800" dirty="0">
                <a:solidFill>
                  <a:srgbClr val="383859"/>
                </a:solidFill>
              </a:rPr>
              <a:t>개</a:t>
            </a:r>
            <a:endParaRPr lang="en-US" altLang="ko-KR" sz="800" dirty="0">
              <a:solidFill>
                <a:srgbClr val="383859"/>
              </a:solidFill>
            </a:endParaRPr>
          </a:p>
          <a:p>
            <a:pPr algn="l"/>
            <a:r>
              <a:rPr lang="ko-KR" altLang="en-US" sz="800" dirty="0">
                <a:solidFill>
                  <a:srgbClr val="383859"/>
                </a:solidFill>
              </a:rPr>
              <a:t>총</a:t>
            </a:r>
            <a:r>
              <a:rPr lang="en-US" altLang="ko-KR" sz="800" dirty="0">
                <a:solidFill>
                  <a:srgbClr val="383859"/>
                </a:solidFill>
              </a:rPr>
              <a:t> 295,945</a:t>
            </a:r>
            <a:r>
              <a:rPr lang="ko-KR" altLang="en-US" sz="800" dirty="0">
                <a:solidFill>
                  <a:srgbClr val="383859"/>
                </a:solidFill>
              </a:rPr>
              <a:t>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F4D970-0F3B-D242-BB67-7616B854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149" y="3578413"/>
            <a:ext cx="574583" cy="74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제목 3">
            <a:extLst>
              <a:ext uri="{FF2B5EF4-FFF2-40B4-BE49-F238E27FC236}">
                <a16:creationId xmlns:a16="http://schemas.microsoft.com/office/drawing/2014/main" id="{57BD7AD7-E6C9-C349-8874-479966925F55}"/>
              </a:ext>
            </a:extLst>
          </p:cNvPr>
          <p:cNvSpPr txBox="1">
            <a:spLocks/>
          </p:cNvSpPr>
          <p:nvPr/>
        </p:nvSpPr>
        <p:spPr>
          <a:xfrm>
            <a:off x="5001480" y="1440864"/>
            <a:ext cx="2651072" cy="463129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83859"/>
                </a:solidFill>
              </a:rPr>
              <a:t>Text Tokenization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E84D1-6528-BD46-83BE-A468A4993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562" y="1975291"/>
            <a:ext cx="4302479" cy="2940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0D0EE3E3-3ED5-A746-AB9C-953AC2B5B49A}"/>
              </a:ext>
            </a:extLst>
          </p:cNvPr>
          <p:cNvSpPr/>
          <p:nvPr/>
        </p:nvSpPr>
        <p:spPr>
          <a:xfrm rot="20251281">
            <a:off x="2200186" y="3059630"/>
            <a:ext cx="284603" cy="6598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765787C6-3E61-304E-BC61-C929274EAE04}"/>
              </a:ext>
            </a:extLst>
          </p:cNvPr>
          <p:cNvSpPr/>
          <p:nvPr/>
        </p:nvSpPr>
        <p:spPr>
          <a:xfrm rot="2147658">
            <a:off x="2190801" y="3708730"/>
            <a:ext cx="284603" cy="6598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60BD6A87-549B-C046-ACB6-8D0063158302}"/>
              </a:ext>
            </a:extLst>
          </p:cNvPr>
          <p:cNvSpPr/>
          <p:nvPr/>
        </p:nvSpPr>
        <p:spPr>
          <a:xfrm rot="16200000">
            <a:off x="3501551" y="3212187"/>
            <a:ext cx="402285" cy="476255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06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r>
              <a:rPr lang="ko-KR" altLang="en-US" dirty="0">
                <a:solidFill>
                  <a:srgbClr val="383859"/>
                </a:solidFill>
              </a:rPr>
              <a:t>데이터 전처리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8</a:t>
            </a:fld>
            <a:endParaRPr lang="ko-KR" altLang="en-US" sz="12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55DD7-34F8-7C4E-B54A-7056C2745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81" b="4997"/>
          <a:stretch/>
        </p:blipFill>
        <p:spPr>
          <a:xfrm>
            <a:off x="2138608" y="2533496"/>
            <a:ext cx="492541" cy="519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D8AF88-83FE-D748-84D8-2845FC62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84" y="2982171"/>
            <a:ext cx="445685" cy="14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제목 3">
            <a:extLst>
              <a:ext uri="{FF2B5EF4-FFF2-40B4-BE49-F238E27FC236}">
                <a16:creationId xmlns:a16="http://schemas.microsoft.com/office/drawing/2014/main" id="{BD81283C-77E1-D846-A39E-5109EED1B454}"/>
              </a:ext>
            </a:extLst>
          </p:cNvPr>
          <p:cNvSpPr txBox="1">
            <a:spLocks/>
          </p:cNvSpPr>
          <p:nvPr/>
        </p:nvSpPr>
        <p:spPr>
          <a:xfrm>
            <a:off x="1187806" y="3080750"/>
            <a:ext cx="596606" cy="43480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500" dirty="0" err="1">
                <a:solidFill>
                  <a:srgbClr val="383859"/>
                </a:solidFill>
              </a:rPr>
              <a:t>스미싱</a:t>
            </a:r>
            <a:r>
              <a:rPr lang="ko-KR" altLang="en-US" sz="500" dirty="0">
                <a:solidFill>
                  <a:srgbClr val="383859"/>
                </a:solidFill>
              </a:rPr>
              <a:t> 데이터</a:t>
            </a:r>
            <a:r>
              <a:rPr lang="en-US" altLang="ko-KR" sz="500" dirty="0">
                <a:solidFill>
                  <a:srgbClr val="383859"/>
                </a:solidFill>
              </a:rPr>
              <a:t>:</a:t>
            </a:r>
            <a:r>
              <a:rPr lang="ko-KR" altLang="en-US" sz="500" dirty="0">
                <a:solidFill>
                  <a:srgbClr val="383859"/>
                </a:solidFill>
              </a:rPr>
              <a:t> </a:t>
            </a:r>
            <a:r>
              <a:rPr lang="en-US" altLang="ko-KR" sz="500" dirty="0">
                <a:solidFill>
                  <a:srgbClr val="383859"/>
                </a:solidFill>
              </a:rPr>
              <a:t> 18,703</a:t>
            </a:r>
            <a:r>
              <a:rPr lang="ko-KR" altLang="en-US" sz="500" dirty="0">
                <a:solidFill>
                  <a:srgbClr val="383859"/>
                </a:solidFill>
              </a:rPr>
              <a:t>개</a:t>
            </a:r>
            <a:endParaRPr lang="en-US" altLang="ko-KR" sz="500" dirty="0">
              <a:solidFill>
                <a:srgbClr val="383859"/>
              </a:solidFill>
            </a:endParaRPr>
          </a:p>
          <a:p>
            <a:pPr algn="l"/>
            <a:r>
              <a:rPr lang="ko-KR" altLang="en-US" sz="500" dirty="0">
                <a:solidFill>
                  <a:srgbClr val="383859"/>
                </a:solidFill>
              </a:rPr>
              <a:t>정상 데이터</a:t>
            </a:r>
            <a:r>
              <a:rPr lang="en-US" altLang="ko-KR" sz="500" dirty="0">
                <a:solidFill>
                  <a:srgbClr val="383859"/>
                </a:solidFill>
              </a:rPr>
              <a:t>:</a:t>
            </a:r>
            <a:r>
              <a:rPr lang="ko-KR" altLang="en-US" sz="500" dirty="0">
                <a:solidFill>
                  <a:srgbClr val="383859"/>
                </a:solidFill>
              </a:rPr>
              <a:t> </a:t>
            </a:r>
            <a:r>
              <a:rPr lang="en-US" altLang="ko-KR" sz="500" dirty="0">
                <a:solidFill>
                  <a:srgbClr val="383859"/>
                </a:solidFill>
              </a:rPr>
              <a:t>277,242 </a:t>
            </a:r>
            <a:r>
              <a:rPr lang="ko-KR" altLang="en-US" sz="500" dirty="0">
                <a:solidFill>
                  <a:srgbClr val="383859"/>
                </a:solidFill>
              </a:rPr>
              <a:t>개</a:t>
            </a:r>
            <a:endParaRPr lang="en-US" altLang="ko-KR" sz="500" dirty="0">
              <a:solidFill>
                <a:srgbClr val="383859"/>
              </a:solidFill>
            </a:endParaRPr>
          </a:p>
          <a:p>
            <a:pPr algn="l"/>
            <a:r>
              <a:rPr lang="ko-KR" altLang="en-US" sz="500" dirty="0">
                <a:solidFill>
                  <a:srgbClr val="383859"/>
                </a:solidFill>
              </a:rPr>
              <a:t>총</a:t>
            </a:r>
            <a:r>
              <a:rPr lang="en-US" altLang="ko-KR" sz="500" dirty="0">
                <a:solidFill>
                  <a:srgbClr val="383859"/>
                </a:solidFill>
              </a:rPr>
              <a:t> 295,945</a:t>
            </a:r>
            <a:r>
              <a:rPr lang="ko-KR" altLang="en-US" sz="500" dirty="0">
                <a:solidFill>
                  <a:srgbClr val="383859"/>
                </a:solidFill>
              </a:rPr>
              <a:t>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F4D970-0F3B-D242-BB67-7616B854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039" y="3356364"/>
            <a:ext cx="492541" cy="519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9A119D21-939D-FD4F-8852-325E1DD33250}"/>
              </a:ext>
            </a:extLst>
          </p:cNvPr>
          <p:cNvSpPr/>
          <p:nvPr/>
        </p:nvSpPr>
        <p:spPr>
          <a:xfrm rot="1807759">
            <a:off x="1757632" y="3328369"/>
            <a:ext cx="347413" cy="55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제목 3">
            <a:extLst>
              <a:ext uri="{FF2B5EF4-FFF2-40B4-BE49-F238E27FC236}">
                <a16:creationId xmlns:a16="http://schemas.microsoft.com/office/drawing/2014/main" id="{57BD7AD7-E6C9-C349-8874-479966925F55}"/>
              </a:ext>
            </a:extLst>
          </p:cNvPr>
          <p:cNvSpPr txBox="1">
            <a:spLocks/>
          </p:cNvSpPr>
          <p:nvPr/>
        </p:nvSpPr>
        <p:spPr>
          <a:xfrm>
            <a:off x="5098997" y="1980394"/>
            <a:ext cx="5039787" cy="2529127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83859"/>
                </a:solidFill>
              </a:rPr>
              <a:t>Train Data: 60%</a:t>
            </a:r>
            <a:r>
              <a:rPr lang="ko-KR" altLang="en-US" dirty="0">
                <a:solidFill>
                  <a:srgbClr val="383859"/>
                </a:solidFill>
              </a:rPr>
              <a:t> </a:t>
            </a:r>
            <a:r>
              <a:rPr lang="en-US" altLang="ko-KR" sz="1800" dirty="0">
                <a:solidFill>
                  <a:srgbClr val="383859"/>
                </a:solidFill>
              </a:rPr>
              <a:t>(166,000</a:t>
            </a:r>
            <a:r>
              <a:rPr lang="ko-KR" altLang="en-US" sz="1800" dirty="0">
                <a:solidFill>
                  <a:srgbClr val="383859"/>
                </a:solidFill>
              </a:rPr>
              <a:t> </a:t>
            </a:r>
            <a:r>
              <a:rPr lang="en-US" altLang="ko-KR" sz="1800" dirty="0">
                <a:solidFill>
                  <a:srgbClr val="383859"/>
                </a:solidFill>
              </a:rPr>
              <a:t>:</a:t>
            </a:r>
            <a:r>
              <a:rPr lang="ko-KR" altLang="en-US" sz="1800" dirty="0">
                <a:solidFill>
                  <a:srgbClr val="383859"/>
                </a:solidFill>
              </a:rPr>
              <a:t> </a:t>
            </a:r>
            <a:r>
              <a:rPr lang="en-US" altLang="ko-KR" sz="1800" dirty="0">
                <a:solidFill>
                  <a:srgbClr val="383859"/>
                </a:solidFill>
              </a:rPr>
              <a:t>11,000)</a:t>
            </a:r>
          </a:p>
          <a:p>
            <a:pPr algn="l">
              <a:lnSpc>
                <a:spcPct val="150000"/>
              </a:lnSpc>
            </a:pPr>
            <a:endParaRPr lang="en-US" altLang="ko-KR" sz="1800" dirty="0">
              <a:solidFill>
                <a:srgbClr val="383859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83859"/>
                </a:solidFill>
              </a:rPr>
              <a:t>Validation Data: 20%</a:t>
            </a:r>
            <a:r>
              <a:rPr lang="ko-KR" altLang="en-US" dirty="0">
                <a:solidFill>
                  <a:srgbClr val="383859"/>
                </a:solidFill>
              </a:rPr>
              <a:t> </a:t>
            </a:r>
            <a:r>
              <a:rPr lang="en-US" altLang="ko-KR" sz="1800" dirty="0">
                <a:solidFill>
                  <a:srgbClr val="383859"/>
                </a:solidFill>
              </a:rPr>
              <a:t>(55,000:3700)</a:t>
            </a:r>
          </a:p>
          <a:p>
            <a:pPr algn="l">
              <a:lnSpc>
                <a:spcPct val="150000"/>
              </a:lnSpc>
            </a:pPr>
            <a:endParaRPr lang="en-US" altLang="ko-KR" sz="1800" dirty="0">
              <a:solidFill>
                <a:srgbClr val="383859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83859"/>
                </a:solidFill>
              </a:rPr>
              <a:t>Test Data: 20%</a:t>
            </a:r>
            <a:r>
              <a:rPr lang="ko-KR" altLang="en-US" dirty="0">
                <a:solidFill>
                  <a:srgbClr val="383859"/>
                </a:solidFill>
              </a:rPr>
              <a:t> </a:t>
            </a:r>
            <a:r>
              <a:rPr lang="en-US" altLang="ko-KR" sz="1800" dirty="0">
                <a:solidFill>
                  <a:srgbClr val="383859"/>
                </a:solidFill>
              </a:rPr>
              <a:t>(55,000:4000)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E84D1-6528-BD46-83BE-A468A4993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266" y="2793393"/>
            <a:ext cx="610877" cy="745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27950523-F043-1A4F-B7BE-4FA3CA4187CD}"/>
              </a:ext>
            </a:extLst>
          </p:cNvPr>
          <p:cNvSpPr/>
          <p:nvPr/>
        </p:nvSpPr>
        <p:spPr>
          <a:xfrm>
            <a:off x="2727286" y="3080751"/>
            <a:ext cx="328582" cy="1642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CF1A96FF-32B4-374B-8451-86FE3B003D22}"/>
              </a:ext>
            </a:extLst>
          </p:cNvPr>
          <p:cNvSpPr/>
          <p:nvPr/>
        </p:nvSpPr>
        <p:spPr>
          <a:xfrm rot="19916921">
            <a:off x="1755457" y="2871792"/>
            <a:ext cx="347413" cy="55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251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8AD811-1FAC-4F62-A27F-BA4F7B1AB2B4}"/>
              </a:ext>
            </a:extLst>
          </p:cNvPr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06846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z="1200" b="0" smtClean="0"/>
              <a:pPr/>
              <a:t>9</a:t>
            </a:fld>
            <a:endParaRPr lang="ko-KR" altLang="en-US" sz="1200" b="0" dirty="0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B1A5C721-5600-EE42-AB03-018150800CC1}"/>
              </a:ext>
            </a:extLst>
          </p:cNvPr>
          <p:cNvSpPr txBox="1">
            <a:spLocks/>
          </p:cNvSpPr>
          <p:nvPr/>
        </p:nvSpPr>
        <p:spPr>
          <a:xfrm>
            <a:off x="2399007" y="1776266"/>
            <a:ext cx="2083444" cy="605462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>
                <a:solidFill>
                  <a:srgbClr val="383859"/>
                </a:solidFill>
              </a:rPr>
              <a:t>LightGBM</a:t>
            </a:r>
            <a:endParaRPr lang="ko-KR" altLang="en-US" sz="2800" dirty="0">
              <a:solidFill>
                <a:srgbClr val="383859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C8F3AE85-91C7-1748-94A9-90348CBA6694}"/>
              </a:ext>
            </a:extLst>
          </p:cNvPr>
          <p:cNvSpPr txBox="1">
            <a:spLocks/>
          </p:cNvSpPr>
          <p:nvPr/>
        </p:nvSpPr>
        <p:spPr>
          <a:xfrm>
            <a:off x="5272779" y="756672"/>
            <a:ext cx="1646436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383859"/>
                </a:solidFill>
              </a:rPr>
              <a:t>모델 구축</a:t>
            </a:r>
            <a:endParaRPr lang="ko-KR" altLang="en-US" dirty="0">
              <a:solidFill>
                <a:srgbClr val="38385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6AFE58-EE1E-C141-BC34-14415208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33" y="2553265"/>
            <a:ext cx="3272192" cy="239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3B4C58-B24E-934E-AAF8-BFD825166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1"/>
          <a:stretch/>
        </p:blipFill>
        <p:spPr>
          <a:xfrm>
            <a:off x="5887338" y="2978707"/>
            <a:ext cx="4776433" cy="12625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9885B0-C9D7-D74F-9C04-E525E14A6835}"/>
              </a:ext>
            </a:extLst>
          </p:cNvPr>
          <p:cNvSpPr/>
          <p:nvPr/>
        </p:nvSpPr>
        <p:spPr>
          <a:xfrm>
            <a:off x="9734550" y="2978707"/>
            <a:ext cx="752475" cy="11646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93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Words>247</Words>
  <Application>Microsoft Macintosh PowerPoint</Application>
  <PresentationFormat>와이드스크린</PresentationFormat>
  <Paragraphs>90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나눔스퀘어 ExtraBold</vt:lpstr>
      <vt:lpstr>Arial</vt:lpstr>
      <vt:lpstr>맑은 고딕</vt:lpstr>
      <vt:lpstr>나눔스퀘어</vt:lpstr>
      <vt:lpstr>Office 테마</vt:lpstr>
      <vt:lpstr>메신저 피싱 예방 및 분석</vt:lpstr>
      <vt:lpstr>Contents</vt:lpstr>
      <vt:lpstr>1. 주제 선정 배경 – 기존 사례 및 동기</vt:lpstr>
      <vt:lpstr>데이터 전처리</vt:lpstr>
      <vt:lpstr>데이터 전처리</vt:lpstr>
      <vt:lpstr>데이터 전처리</vt:lpstr>
      <vt:lpstr>데이터 전처리</vt:lpstr>
      <vt:lpstr>데이터 전처리</vt:lpstr>
      <vt:lpstr>PowerPoint 프레젠테이션</vt:lpstr>
      <vt:lpstr>모델 구축</vt:lpstr>
      <vt:lpstr>모델 구축</vt:lpstr>
      <vt:lpstr>5. 추가 구현 사항</vt:lpstr>
      <vt:lpstr>5. 추가 구현 사항</vt:lpstr>
      <vt:lpstr>6. 결론 및 아쉬운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Microsoft Office User</cp:lastModifiedBy>
  <cp:revision>238</cp:revision>
  <dcterms:created xsi:type="dcterms:W3CDTF">2017-12-10T15:04:34Z</dcterms:created>
  <dcterms:modified xsi:type="dcterms:W3CDTF">2020-07-01T17:12:29Z</dcterms:modified>
</cp:coreProperties>
</file>